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71" r:id="rId5"/>
    <p:sldId id="272" r:id="rId6"/>
    <p:sldId id="259" r:id="rId7"/>
    <p:sldId id="260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4" r:id="rId16"/>
    <p:sldId id="281" r:id="rId17"/>
    <p:sldId id="282" r:id="rId18"/>
    <p:sldId id="283" r:id="rId19"/>
    <p:sldId id="278" r:id="rId20"/>
    <p:sldId id="285" r:id="rId21"/>
    <p:sldId id="261" r:id="rId22"/>
    <p:sldId id="288" r:id="rId23"/>
    <p:sldId id="262" r:id="rId24"/>
    <p:sldId id="289" r:id="rId25"/>
    <p:sldId id="290" r:id="rId26"/>
    <p:sldId id="291" r:id="rId27"/>
    <p:sldId id="292" r:id="rId28"/>
    <p:sldId id="304" r:id="rId29"/>
    <p:sldId id="293" r:id="rId30"/>
    <p:sldId id="294" r:id="rId31"/>
    <p:sldId id="263" r:id="rId32"/>
    <p:sldId id="298" r:id="rId33"/>
    <p:sldId id="300" r:id="rId34"/>
    <p:sldId id="264" r:id="rId35"/>
    <p:sldId id="295" r:id="rId36"/>
    <p:sldId id="299" r:id="rId37"/>
    <p:sldId id="296" r:id="rId38"/>
    <p:sldId id="297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2" r:id="rId52"/>
    <p:sldId id="315" r:id="rId53"/>
    <p:sldId id="316" r:id="rId54"/>
    <p:sldId id="317" r:id="rId55"/>
    <p:sldId id="318" r:id="rId56"/>
    <p:sldId id="319" r:id="rId57"/>
    <p:sldId id="265" r:id="rId58"/>
    <p:sldId id="266" r:id="rId59"/>
    <p:sldId id="320" r:id="rId60"/>
    <p:sldId id="323" r:id="rId61"/>
    <p:sldId id="321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image" Target="../media/image11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image" Target="../media/image51.png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1.png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image" Target="../media/image71.png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F6E1CC-3855-4EE6-9815-E23BC8A8B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EEF19BA-D1DA-4DDA-B9CB-0AF95D74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924085-5F59-4086-B804-99281D23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605EB8-CA37-4AB1-AD11-1694B581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A3B338-B4B5-49F6-8CB5-5FDF7F9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933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953106-A13B-46AA-BA89-8CBCC427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2188B3A-8D5A-422F-8335-D3D224A83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299B9AD-E375-4C0A-9075-C496C398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3979A94-FAD6-474E-8577-7BF4C182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686C61-A426-4BDA-93AF-191FD257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39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97F8FF7-B769-404F-B6EC-BBB9C7FA3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4A3264-A93B-4E94-9C0A-8D03BC555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2E1C9B9-43E8-4F40-86DF-D13C650F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ADD068-E585-45A5-AD40-1BE7A6F0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4C82BE-148D-4F1D-A820-FD9D2631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241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39AA99-A47B-4383-AD88-4F587B86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96DD83-AD73-4A39-8AB5-E21302EE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AFC0A1-403F-4356-9145-F4365676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CE3300-84DE-4309-AD04-A6824B68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05E7408-1B62-45AA-8C14-710B07B2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786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7F5B0B-8E38-4AC0-91E3-22FC7FEF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4B06C2-986C-4BD5-A7AD-E2CC574D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9E6DDD-2C03-4529-8872-D2DF1B2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5B4BAB-2195-4846-BCE1-D6791345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556131-8769-4D12-95AA-7B104167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018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816D24-7606-453D-8293-650CAAF2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90DFC2-E25B-4805-A989-8B0C695D5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743B2C-662D-415E-B2A0-5985728E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46399D-4DB1-4889-8437-33ED6079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C1B2A2D-A5DD-4EC5-84F4-E17D0B87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F1A7DC2-F3B2-490C-AE5A-E8030676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49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62C528-AAA0-444C-A2A1-68420242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6FBA13-E0FA-4832-88E0-AE1C1051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6714871-A26D-41BC-9393-F9D88D81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59D1FBF-D246-4511-A1AC-D5BAED1A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A3FECA-EDB4-46D5-B9DE-54B40AFDB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19982BB-97AA-432E-AC54-EDC17323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045A036-2FA5-451F-AEBE-8C6C35AD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06B4EDB-7EE4-4586-A80D-21596F5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9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5B1BD9-1D5D-4599-B45B-0AC00FC3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FF1F04-EE14-46D9-9EDB-0AC7171B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1AD64F2-EAD6-416E-A8D3-9B6D9BCA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BDB342B-171F-4068-BCDA-9C3F89E6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792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9A56267-6121-47E4-9EC9-ECE8E496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8528AD0-6C4F-4A06-B62E-851C5E7E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F2B056A-4DC8-4989-9761-394F48A1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2614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6B4812-439B-466D-844C-8D9AAB80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FC857F-C6E4-4A84-845B-E774A484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839494-A415-4011-8A44-1F6B597E4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A71B8A7-5209-44D1-B561-93D57D30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5F2BF0F-3323-41E1-81F6-E5917235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7D2F15-4476-47C0-A041-74BEA6B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416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6540D6-EB07-4690-AC8E-3AD527AB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59D4586-2A1D-41D8-B190-B6D67874D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E857DB9-5427-4268-8EC0-F8BE3EE2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7B4D6E-9A6A-4E95-B6F0-C3FBD1F5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FE4F5C-E3CE-461E-B4A8-6837B641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3C8A38-7E37-4C67-BC26-D0F5633A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27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5F491D6-8D9C-4F4B-8549-97CADE75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FE87352-60F3-4EC5-B7E1-6395323EF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96F139-A69F-445A-BD84-189B0E465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A44D-9E55-47D5-828C-EAFEEE00A5C0}" type="datetimeFigureOut">
              <a:rPr lang="en-US" smtClean="0"/>
              <a:pPr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AA66AAE-2849-4CEE-A773-567EBE5B2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07F3E0-2989-4250-99A5-61FAD5BB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FCA2-FC25-4F6B-AA9E-69DF1962B4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27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oleObject" Target="../embeddings/oleObject3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41.bin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4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49.bin"/><Relationship Id="rId4" Type="http://schemas.openxmlformats.org/officeDocument/2006/relationships/oleObject" Target="../embeddings/oleObject4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5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4" Type="http://schemas.openxmlformats.org/officeDocument/2006/relationships/oleObject" Target="../embeddings/oleObject5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5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4" Type="http://schemas.openxmlformats.org/officeDocument/2006/relationships/oleObject" Target="../embeddings/oleObject6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5" Type="http://schemas.openxmlformats.org/officeDocument/2006/relationships/oleObject" Target="../embeddings/oleObject64.bin"/><Relationship Id="rId4" Type="http://schemas.openxmlformats.org/officeDocument/2006/relationships/oleObject" Target="../embeddings/oleObject6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8.bin"/><Relationship Id="rId5" Type="http://schemas.openxmlformats.org/officeDocument/2006/relationships/oleObject" Target="../embeddings/oleObject67.bin"/><Relationship Id="rId4" Type="http://schemas.openxmlformats.org/officeDocument/2006/relationships/oleObject" Target="../embeddings/oleObject66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4" Type="http://schemas.openxmlformats.org/officeDocument/2006/relationships/oleObject" Target="../embeddings/oleObject7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4" Type="http://schemas.openxmlformats.org/officeDocument/2006/relationships/oleObject" Target="../embeddings/oleObject72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5.bin"/><Relationship Id="rId5" Type="http://schemas.openxmlformats.org/officeDocument/2006/relationships/oleObject" Target="../embeddings/oleObject74.bin"/><Relationship Id="rId4" Type="http://schemas.openxmlformats.org/officeDocument/2006/relationships/oleObject" Target="../embeddings/oleObject7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4" Type="http://schemas.openxmlformats.org/officeDocument/2006/relationships/oleObject" Target="../embeddings/oleObject7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5" Type="http://schemas.openxmlformats.org/officeDocument/2006/relationships/oleObject" Target="../embeddings/oleObject81.bin"/><Relationship Id="rId4" Type="http://schemas.openxmlformats.org/officeDocument/2006/relationships/oleObject" Target="../embeddings/oleObject80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64.png"/><Relationship Id="rId4" Type="http://schemas.openxmlformats.org/officeDocument/2006/relationships/oleObject" Target="../embeddings/oleObject8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65.png"/><Relationship Id="rId4" Type="http://schemas.openxmlformats.org/officeDocument/2006/relationships/oleObject" Target="../embeddings/oleObject8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4" Type="http://schemas.openxmlformats.org/officeDocument/2006/relationships/oleObject" Target="../embeddings/oleObject9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4" Type="http://schemas.openxmlformats.org/officeDocument/2006/relationships/oleObject" Target="../embeddings/oleObject9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4" Type="http://schemas.openxmlformats.org/officeDocument/2006/relationships/oleObject" Target="../embeddings/oleObject9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99.bin"/><Relationship Id="rId5" Type="http://schemas.openxmlformats.org/officeDocument/2006/relationships/oleObject" Target="../embeddings/oleObject98.bin"/><Relationship Id="rId4" Type="http://schemas.openxmlformats.org/officeDocument/2006/relationships/oleObject" Target="../embeddings/oleObject9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4" Type="http://schemas.openxmlformats.org/officeDocument/2006/relationships/oleObject" Target="../embeddings/oleObject101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5" Type="http://schemas.openxmlformats.org/officeDocument/2006/relationships/oleObject" Target="../embeddings/oleObject105.bin"/><Relationship Id="rId4" Type="http://schemas.openxmlformats.org/officeDocument/2006/relationships/oleObject" Target="../embeddings/oleObject10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4" Type="http://schemas.openxmlformats.org/officeDocument/2006/relationships/oleObject" Target="../embeddings/oleObject107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4" Type="http://schemas.openxmlformats.org/officeDocument/2006/relationships/oleObject" Target="../embeddings/oleObject109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4" Type="http://schemas.openxmlformats.org/officeDocument/2006/relationships/oleObject" Target="../embeddings/oleObject11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9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115.bin"/><Relationship Id="rId5" Type="http://schemas.openxmlformats.org/officeDocument/2006/relationships/oleObject" Target="../embeddings/oleObject114.bin"/><Relationship Id="rId4" Type="http://schemas.openxmlformats.org/officeDocument/2006/relationships/oleObject" Target="../embeddings/oleObject113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5" Type="http://schemas.openxmlformats.org/officeDocument/2006/relationships/oleObject" Target="../embeddings/oleObject120.bin"/><Relationship Id="rId4" Type="http://schemas.openxmlformats.org/officeDocument/2006/relationships/oleObject" Target="../embeddings/oleObject119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4" Type="http://schemas.openxmlformats.org/officeDocument/2006/relationships/oleObject" Target="../embeddings/oleObject122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9BE5443A-19F0-48C6-A86B-8048B41F9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0460" y="463940"/>
          <a:ext cx="5159974" cy="5930119"/>
        </p:xfrm>
        <a:graphic>
          <a:graphicData uri="http://schemas.openxmlformats.org/presentationml/2006/ole">
            <p:oleObj spid="_x0000_s1404" name="Bitmap Image" r:id="rId3" imgW="4467240" imgH="5133960" progId="Paint.Picture">
              <p:embed/>
            </p:oleObj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31100F-9C0C-4B56-AEEA-BDB3D83531EC}"/>
              </a:ext>
            </a:extLst>
          </p:cNvPr>
          <p:cNvSpPr txBox="1"/>
          <p:nvPr/>
        </p:nvSpPr>
        <p:spPr>
          <a:xfrm>
            <a:off x="29980" y="6443698"/>
            <a:ext cx="678474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Courtesy : “Engineering a Compiler”, Keith D Cooper &amp; Linda </a:t>
            </a:r>
            <a:r>
              <a:rPr lang="en-US" b="1" i="1" dirty="0" err="1"/>
              <a:t>Torczon</a:t>
            </a:r>
            <a:r>
              <a:rPr lang="en-US" b="1" i="1" dirty="0"/>
              <a:t>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49659413"/>
              </p:ext>
            </p:extLst>
          </p:nvPr>
        </p:nvGraphicFramePr>
        <p:xfrm>
          <a:off x="252009" y="231245"/>
          <a:ext cx="5379939" cy="4058316"/>
        </p:xfrm>
        <a:graphic>
          <a:graphicData uri="http://schemas.openxmlformats.org/presentationml/2006/ole">
            <p:oleObj spid="_x0000_s1405" name="Bitmap Image" r:id="rId4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63971194"/>
              </p:ext>
            </p:extLst>
          </p:nvPr>
        </p:nvGraphicFramePr>
        <p:xfrm>
          <a:off x="579780" y="4115556"/>
          <a:ext cx="5052168" cy="1557639"/>
        </p:xfrm>
        <a:graphic>
          <a:graphicData uri="http://schemas.openxmlformats.org/presentationml/2006/ole">
            <p:oleObj spid="_x0000_s1406" name="Bitmap Image" r:id="rId5" imgW="3552840" imgH="10954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639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5ACF3B-9F63-44FE-A3D4-E4D0AFAAC622}"/>
              </a:ext>
            </a:extLst>
          </p:cNvPr>
          <p:cNvSpPr txBox="1"/>
          <p:nvPr/>
        </p:nvSpPr>
        <p:spPr>
          <a:xfrm>
            <a:off x="0" y="561452"/>
            <a:ext cx="11471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can combine the recognizer for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with the one for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while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by merging their initial states and relabeling all the states.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891E1F26-704F-4415-A8DB-D633692D5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45777866"/>
              </p:ext>
            </p:extLst>
          </p:nvPr>
        </p:nvGraphicFramePr>
        <p:xfrm>
          <a:off x="105750" y="1593344"/>
          <a:ext cx="5157826" cy="867245"/>
        </p:xfrm>
        <a:graphic>
          <a:graphicData uri="http://schemas.openxmlformats.org/presentationml/2006/ole">
            <p:oleObj spid="_x0000_s14671" name="Bitmap Image" r:id="rId3" imgW="4305240" imgH="72396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97937F24-509D-4A04-AD15-787927BFC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24730664"/>
              </p:ext>
            </p:extLst>
          </p:nvPr>
        </p:nvGraphicFramePr>
        <p:xfrm>
          <a:off x="5506242" y="1091550"/>
          <a:ext cx="4294250" cy="1860452"/>
        </p:xfrm>
        <a:graphic>
          <a:graphicData uri="http://schemas.openxmlformats.org/presentationml/2006/ole">
            <p:oleObj spid="_x0000_s14672" name="Bitmap Image" r:id="rId4" imgW="3495600" imgH="1514520" progId="Paint.Picture">
              <p:embed/>
            </p:oleObj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4F4E53B2-5537-47D5-A5DA-A01EEC9FC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37342900"/>
              </p:ext>
            </p:extLst>
          </p:nvPr>
        </p:nvGraphicFramePr>
        <p:xfrm>
          <a:off x="337626" y="3046080"/>
          <a:ext cx="7061980" cy="3559351"/>
        </p:xfrm>
        <a:graphic>
          <a:graphicData uri="http://schemas.openxmlformats.org/presentationml/2006/ole">
            <p:oleObj spid="_x0000_s14673" name="Bitmap Image" r:id="rId5" imgW="4743360" imgH="239076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74019F-7AC0-4A7D-9F11-82A6B32B3389}"/>
              </a:ext>
            </a:extLst>
          </p:cNvPr>
          <p:cNvSpPr txBox="1"/>
          <p:nvPr/>
        </p:nvSpPr>
        <p:spPr>
          <a:xfrm>
            <a:off x="7531175" y="3164844"/>
            <a:ext cx="4538633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State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 has transitions for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. The recognizer has three accepting states,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s3, s5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s10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any state encounters an input character that does not match one of its transitions, the recognizer moves to an error state.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42752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09ED77F-9DA6-47C9-969C-F3F6C33AA60E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B21B52-88A8-43E2-80B7-EFA9186FA82E}"/>
              </a:ext>
            </a:extLst>
          </p:cNvPr>
          <p:cNvSpPr txBox="1"/>
          <p:nvPr/>
        </p:nvSpPr>
        <p:spPr>
          <a:xfrm>
            <a:off x="110717" y="523220"/>
            <a:ext cx="116498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Transition diagrams </a:t>
            </a:r>
            <a:r>
              <a:rPr lang="en-US" sz="2400" b="0" i="0" u="none" strike="noStrike" baseline="0" dirty="0">
                <a:latin typeface="Times-Roman"/>
              </a:rPr>
              <a:t>serve as abstractions of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code</a:t>
            </a:r>
            <a:r>
              <a:rPr lang="en-US" sz="2400" b="0" i="0" u="none" strike="noStrike" baseline="0" dirty="0">
                <a:latin typeface="Times-Roman"/>
              </a:rPr>
              <a:t> that would be required to implement them.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They can also be viewed as formal mathematical called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finite automata</a:t>
            </a:r>
            <a:r>
              <a:rPr lang="en-US" sz="2400" b="0" i="0" u="none" strike="noStrike" baseline="0" dirty="0">
                <a:latin typeface="Times-Roman"/>
              </a:rPr>
              <a:t>, that specify recognizers.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Formally, a finite automaton (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) is a </a:t>
            </a:r>
            <a:r>
              <a:rPr lang="en-US" sz="2400" dirty="0">
                <a:latin typeface="Times-Roman"/>
              </a:rPr>
              <a:t>five-tuple                                   </a:t>
            </a:r>
            <a:r>
              <a:rPr lang="en-US" sz="2400" b="0" i="0" u="none" strike="noStrike" baseline="0" dirty="0">
                <a:latin typeface="Times-Roman"/>
              </a:rPr>
              <a:t>where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CF11B3DA-8D78-4C06-A4B9-3D0C24503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4827944"/>
              </p:ext>
            </p:extLst>
          </p:nvPr>
        </p:nvGraphicFramePr>
        <p:xfrm>
          <a:off x="6934641" y="2618004"/>
          <a:ext cx="2347246" cy="582874"/>
        </p:xfrm>
        <a:graphic>
          <a:graphicData uri="http://schemas.openxmlformats.org/presentationml/2006/ole">
            <p:oleObj spid="_x0000_s15681" name="Bitmap Image" r:id="rId3" imgW="1419120" imgH="35244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EE56F242-55DC-4B04-9045-256F29004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94568467"/>
              </p:ext>
            </p:extLst>
          </p:nvPr>
        </p:nvGraphicFramePr>
        <p:xfrm>
          <a:off x="910244" y="3314504"/>
          <a:ext cx="8810532" cy="1192617"/>
        </p:xfrm>
        <a:graphic>
          <a:graphicData uri="http://schemas.openxmlformats.org/presentationml/2006/ole">
            <p:oleObj spid="_x0000_s15682" name="Bitmap Image" r:id="rId4" imgW="6343560" imgH="819000" progId="Paint.Picture">
              <p:embed/>
            </p:oleObj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8C58E76C-30A5-4136-ACC9-C8B5B73B2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79889620"/>
              </p:ext>
            </p:extLst>
          </p:nvPr>
        </p:nvGraphicFramePr>
        <p:xfrm>
          <a:off x="910243" y="4577933"/>
          <a:ext cx="8671562" cy="2211181"/>
        </p:xfrm>
        <a:graphic>
          <a:graphicData uri="http://schemas.openxmlformats.org/presentationml/2006/ole">
            <p:oleObj spid="_x0000_s15683" name="Bitmap Image" r:id="rId5" imgW="6200640" imgH="15811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3270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1D851F-BF30-4459-B1BA-A05E07A85B87}"/>
              </a:ext>
            </a:extLst>
          </p:cNvPr>
          <p:cNvSpPr txBox="1"/>
          <p:nvPr/>
        </p:nvSpPr>
        <p:spPr>
          <a:xfrm>
            <a:off x="506437" y="580144"/>
            <a:ext cx="10958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As an example, we can cast the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new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not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the formalism as follows: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B9349D1D-6A02-4379-AD13-52D045EF3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3019466"/>
              </p:ext>
            </p:extLst>
          </p:nvPr>
        </p:nvGraphicFramePr>
        <p:xfrm>
          <a:off x="8093774" y="1098733"/>
          <a:ext cx="3891899" cy="2996214"/>
        </p:xfrm>
        <a:graphic>
          <a:graphicData uri="http://schemas.openxmlformats.org/presentationml/2006/ole">
            <p:oleObj spid="_x0000_s16915" name="Bitmap Image" r:id="rId3" imgW="4743360" imgH="2390760" progId="Paint.Picture">
              <p:embed/>
            </p:oleObj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8EF3F031-5C65-4194-B613-5BEDB90F7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5568512"/>
              </p:ext>
            </p:extLst>
          </p:nvPr>
        </p:nvGraphicFramePr>
        <p:xfrm>
          <a:off x="506437" y="1041809"/>
          <a:ext cx="7432593" cy="3196207"/>
        </p:xfrm>
        <a:graphic>
          <a:graphicData uri="http://schemas.openxmlformats.org/presentationml/2006/ole">
            <p:oleObj spid="_x0000_s16916" name="Bitmap Image" r:id="rId4" imgW="5334120" imgH="239076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C3FAF1D4-6751-4B36-8198-D20A735F2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9498486"/>
              </p:ext>
            </p:extLst>
          </p:nvPr>
        </p:nvGraphicFramePr>
        <p:xfrm>
          <a:off x="565318" y="4324829"/>
          <a:ext cx="8606817" cy="790823"/>
        </p:xfrm>
        <a:graphic>
          <a:graphicData uri="http://schemas.openxmlformats.org/presentationml/2006/ole">
            <p:oleObj spid="_x0000_s16917" name="Bitmap Image" r:id="rId5" imgW="6343560" imgH="819000" progId="Paint.Picture">
              <p:embed/>
            </p:oleObj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35FF3C1E-E753-40D3-AA0A-2CEC098EB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5740459"/>
              </p:ext>
            </p:extLst>
          </p:nvPr>
        </p:nvGraphicFramePr>
        <p:xfrm>
          <a:off x="565317" y="5206515"/>
          <a:ext cx="8606818" cy="1489728"/>
        </p:xfrm>
        <a:graphic>
          <a:graphicData uri="http://schemas.openxmlformats.org/presentationml/2006/ole">
            <p:oleObj spid="_x0000_s16918" name="Bitmap Image" r:id="rId6" imgW="6200640" imgH="1581120" progId="Paint.Picture">
              <p:embed/>
            </p:oleObj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50EB539C-302F-4E9B-A36F-3BFB691EA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9437461"/>
              </p:ext>
            </p:extLst>
          </p:nvPr>
        </p:nvGraphicFramePr>
        <p:xfrm>
          <a:off x="2945165" y="3633282"/>
          <a:ext cx="4806884" cy="461665"/>
        </p:xfrm>
        <a:graphic>
          <a:graphicData uri="http://schemas.openxmlformats.org/presentationml/2006/ole">
            <p:oleObj spid="_x0000_s16919" name="Bitmap Image" r:id="rId7" imgW="6400800" imgH="5428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610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CBAB9112-5888-41D1-B247-8EAE28E14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53586092"/>
              </p:ext>
            </p:extLst>
          </p:nvPr>
        </p:nvGraphicFramePr>
        <p:xfrm>
          <a:off x="168813" y="682472"/>
          <a:ext cx="5395883" cy="2320369"/>
        </p:xfrm>
        <a:graphic>
          <a:graphicData uri="http://schemas.openxmlformats.org/presentationml/2006/ole">
            <p:oleObj spid="_x0000_s17863" name="Bitmap Image" r:id="rId3" imgW="5334120" imgH="239076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0D75285-0BA2-415E-8CD8-A7098F44D17E}"/>
              </a:ext>
            </a:extLst>
          </p:cNvPr>
          <p:cNvSpPr txBox="1"/>
          <p:nvPr/>
        </p:nvSpPr>
        <p:spPr>
          <a:xfrm>
            <a:off x="5564696" y="746388"/>
            <a:ext cx="6458491" cy="200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accepts a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string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if and only if, starting in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the sequence of characters in the string takes the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through a series of transitions that leaves it in an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accepting state </a:t>
            </a:r>
            <a:r>
              <a:rPr lang="en-US" sz="2400" b="0" i="0" u="none" strike="noStrike" baseline="0" dirty="0">
                <a:latin typeface="Times-Roman"/>
              </a:rPr>
              <a:t>when the entire string has been consumed.</a:t>
            </a: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11E7D37D-7348-4C59-944F-E84C4A02A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58304762"/>
              </p:ext>
            </p:extLst>
          </p:nvPr>
        </p:nvGraphicFramePr>
        <p:xfrm>
          <a:off x="1684601" y="3126783"/>
          <a:ext cx="7109340" cy="938562"/>
        </p:xfrm>
        <a:graphic>
          <a:graphicData uri="http://schemas.openxmlformats.org/presentationml/2006/ole">
            <p:oleObj spid="_x0000_s17864" name="Bitmap Image" r:id="rId4" imgW="6276960" imgH="82872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A44654D6-8573-490C-A15A-811C27346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1763294"/>
              </p:ext>
            </p:extLst>
          </p:nvPr>
        </p:nvGraphicFramePr>
        <p:xfrm>
          <a:off x="1684601" y="4145365"/>
          <a:ext cx="6982730" cy="1238527"/>
        </p:xfrm>
        <a:graphic>
          <a:graphicData uri="http://schemas.openxmlformats.org/presentationml/2006/ole">
            <p:oleObj spid="_x0000_s17865" name="Bitmap Image" r:id="rId5" imgW="6229440" imgH="1104840" progId="Paint.Picture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705BC-AE15-4D3D-B802-D45554E6B280}"/>
                  </a:ext>
                </a:extLst>
              </p:cNvPr>
              <p:cNvSpPr txBox="1"/>
              <p:nvPr/>
            </p:nvSpPr>
            <p:spPr>
              <a:xfrm>
                <a:off x="6985493" y="5414568"/>
                <a:ext cx="48554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Repeated application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RMTMI"/>
                  </a:rPr>
                  <a:t/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to a pair composed of some state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MTSY"/>
                  </a:rPr>
                  <a:t/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and an input symbol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x</a:t>
                </a:r>
                <a:r>
                  <a:rPr lang="en-US" sz="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i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b="0" i="0" u="none" strike="noStrike" baseline="0" dirty="0">
                  <a:solidFill>
                    <a:srgbClr val="FF0000"/>
                  </a:solidFill>
                  <a:latin typeface="Times-Roman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The base case</a:t>
                </a:r>
                <a:r>
                  <a:rPr lang="en-US" sz="1800" b="0" i="0" u="none" strike="noStrike" dirty="0">
                    <a:solidFill>
                      <a:srgbClr val="FF0000"/>
                    </a:solidFill>
                    <a:latin typeface="Times-Roman"/>
                  </a:rPr>
                  <a:t> is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/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(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0,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x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1).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EB5705BC-AE15-4D3D-B802-D45554E6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93" y="5414568"/>
                <a:ext cx="4855483" cy="1200329"/>
              </a:xfrm>
              <a:prstGeom prst="rect">
                <a:avLst/>
              </a:prstGeom>
              <a:blipFill>
                <a:blip r:embed="rId6"/>
                <a:stretch>
                  <a:fillRect l="-879" t="-3046" r="-1005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2CAE37F8-90FC-4018-8549-CC3E790DD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6851486"/>
              </p:ext>
            </p:extLst>
          </p:nvPr>
        </p:nvGraphicFramePr>
        <p:xfrm>
          <a:off x="9035061" y="2915252"/>
          <a:ext cx="2944675" cy="2266985"/>
        </p:xfrm>
        <a:graphic>
          <a:graphicData uri="http://schemas.openxmlformats.org/presentationml/2006/ole">
            <p:oleObj spid="_x0000_s17866" name="Bitmap Image" r:id="rId7" imgW="4743360" imgH="2390760" progId="Paint.Picture">
              <p:embed/>
            </p:oleObj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57C8FB9A-7FF6-4AA6-91F3-CC7B083C1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55209618"/>
              </p:ext>
            </p:extLst>
          </p:nvPr>
        </p:nvGraphicFramePr>
        <p:xfrm>
          <a:off x="168813" y="5439186"/>
          <a:ext cx="6705600" cy="736342"/>
        </p:xfrm>
        <a:graphic>
          <a:graphicData uri="http://schemas.openxmlformats.org/presentationml/2006/ole">
            <p:oleObj spid="_x0000_s17867" name="Bitmap Image" r:id="rId8" imgW="6705720" imgH="628560" progId="Paint.Picture">
              <p:embed/>
            </p:oleObj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AF7E27D5-04D4-4B44-868F-1F10F9177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74391027"/>
              </p:ext>
            </p:extLst>
          </p:nvPr>
        </p:nvGraphicFramePr>
        <p:xfrm>
          <a:off x="57733" y="6111612"/>
          <a:ext cx="6634469" cy="624706"/>
        </p:xfrm>
        <a:graphic>
          <a:graphicData uri="http://schemas.openxmlformats.org/presentationml/2006/ole">
            <p:oleObj spid="_x0000_s17868" name="Bitmap Image" r:id="rId9" imgW="4295880" imgH="3430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01321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EFC2626C-2949-45EC-8213-6EAFE3A9E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8009282"/>
              </p:ext>
            </p:extLst>
          </p:nvPr>
        </p:nvGraphicFramePr>
        <p:xfrm>
          <a:off x="218779" y="715959"/>
          <a:ext cx="10331989" cy="2113008"/>
        </p:xfrm>
        <a:graphic>
          <a:graphicData uri="http://schemas.openxmlformats.org/presentationml/2006/ole">
            <p:oleObj spid="_x0000_s18535" name="Bitmap Image" r:id="rId3" imgW="6334200" imgH="129528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3520C6-E92C-43C2-BCDA-4D7939185331}"/>
              </a:ext>
            </a:extLst>
          </p:cNvPr>
          <p:cNvSpPr txBox="1"/>
          <p:nvPr/>
        </p:nvSpPr>
        <p:spPr>
          <a:xfrm>
            <a:off x="218779" y="3095053"/>
            <a:ext cx="11633982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Two other cases are possible. </a:t>
            </a:r>
          </a:p>
          <a:p>
            <a:pPr lvl="1" algn="just"/>
            <a:endParaRPr lang="en-US" sz="2400" b="0" i="0" u="none" strike="noStrike" baseline="0" dirty="0">
              <a:latin typeface="Times-Roman"/>
            </a:endParaRPr>
          </a:p>
          <a:p>
            <a:pPr lvl="1" algn="just"/>
            <a:r>
              <a:rPr lang="en-US" sz="2400" dirty="0">
                <a:latin typeface="Times-Roman"/>
              </a:rPr>
              <a:t>(1) </a:t>
            </a: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might encounter an error while processing the string—that is, some character </a:t>
            </a:r>
            <a:r>
              <a:rPr lang="en-US" sz="2400" b="0" i="1" u="none" strike="noStrike" baseline="0" dirty="0" err="1">
                <a:latin typeface="Times-Italic"/>
              </a:rPr>
              <a:t>x</a:t>
            </a:r>
            <a:r>
              <a:rPr lang="en-US" sz="1000" b="0" i="1" u="none" strike="noStrike" baseline="0" dirty="0" err="1">
                <a:latin typeface="Times-Italic"/>
              </a:rPr>
              <a:t>j</a:t>
            </a:r>
            <a:r>
              <a:rPr lang="en-US" sz="1000" b="0" i="1" u="none" strike="noStrike" baseline="0" dirty="0">
                <a:latin typeface="Times-Italic"/>
              </a:rPr>
              <a:t>  </a:t>
            </a:r>
            <a:r>
              <a:rPr lang="en-US" sz="2400" b="0" i="0" u="none" strike="noStrike" baseline="0" dirty="0">
                <a:latin typeface="Times-Roman"/>
              </a:rPr>
              <a:t>might take it into the error state </a:t>
            </a:r>
            <a:r>
              <a:rPr lang="en-US" sz="32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10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 This condition indicates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lexical error</a:t>
            </a:r>
            <a:r>
              <a:rPr lang="en-US" sz="2400" b="0" i="0" u="none" strike="noStrike" baseline="0" dirty="0">
                <a:latin typeface="Times-Roman"/>
              </a:rPr>
              <a:t>; the string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1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2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3 </a:t>
            </a:r>
            <a:r>
              <a:rPr lang="en-US" sz="2400" b="0" i="0" u="none" strike="noStrike" baseline="0" dirty="0">
                <a:latin typeface="Times-Roman"/>
              </a:rPr>
              <a:t>. . . </a:t>
            </a:r>
            <a:r>
              <a:rPr lang="en-US" sz="2400" b="0" i="1" u="none" strike="noStrike" baseline="0" dirty="0">
                <a:latin typeface="Times-Italic"/>
              </a:rPr>
              <a:t>x </a:t>
            </a:r>
            <a:r>
              <a:rPr lang="en-US" sz="1000" b="0" i="1" u="none" strike="noStrike" baseline="0" dirty="0">
                <a:latin typeface="Times-Italic"/>
              </a:rPr>
              <a:t>j </a:t>
            </a:r>
            <a:r>
              <a:rPr lang="en-US" sz="2400" b="0" i="0" u="none" strike="noStrike" baseline="0" dirty="0">
                <a:latin typeface="Times-Roman"/>
              </a:rPr>
              <a:t>is not a valid prefix for any word in the language accepted by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lvl="1" algn="just"/>
            <a:endParaRPr lang="en-US" sz="2400" dirty="0">
              <a:latin typeface="Times-Roman"/>
            </a:endParaRPr>
          </a:p>
          <a:p>
            <a:pPr lvl="1" algn="just"/>
            <a:r>
              <a:rPr lang="en-US" sz="2400" b="0" i="0" u="none" strike="noStrike" baseline="0" dirty="0">
                <a:latin typeface="Times-Roman"/>
              </a:rPr>
              <a:t>(2)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can also discover an error by exhausting its input and terminating in a nonaccepting state other than </a:t>
            </a:r>
            <a:r>
              <a:rPr lang="en-US" sz="32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10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39447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C62E781-338F-4EFF-9A5C-08C2650FB8FE}"/>
              </a:ext>
            </a:extLst>
          </p:cNvPr>
          <p:cNvSpPr txBox="1"/>
          <p:nvPr/>
        </p:nvSpPr>
        <p:spPr>
          <a:xfrm>
            <a:off x="138332" y="713154"/>
            <a:ext cx="1165039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The character-by-character model shown in the original recognizer for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"/>
              </a:rPr>
              <a:t>  </a:t>
            </a:r>
            <a:r>
              <a:rPr lang="en-US" sz="2400" b="0" i="0" u="none" strike="noStrike" baseline="0" dirty="0">
                <a:latin typeface="Times-Roman"/>
              </a:rPr>
              <a:t>extends easily to handle arbitrary collections of fully specified words.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1899BCC-24B8-4233-A1AC-B98A6B0A8276}"/>
              </a:ext>
            </a:extLst>
          </p:cNvPr>
          <p:cNvSpPr txBox="1"/>
          <p:nvPr/>
        </p:nvSpPr>
        <p:spPr>
          <a:xfrm>
            <a:off x="1349327" y="1578430"/>
            <a:ext cx="790838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How could we recognize a number with such a recognizer?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70FAD9A-85F7-480F-A16E-ECA3F512695F}"/>
              </a:ext>
            </a:extLst>
          </p:cNvPr>
          <p:cNvSpPr txBox="1"/>
          <p:nvPr/>
        </p:nvSpPr>
        <p:spPr>
          <a:xfrm>
            <a:off x="293077" y="2230030"/>
            <a:ext cx="6161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Times-Roman"/>
              </a:rPr>
              <a:t>For a </a:t>
            </a:r>
            <a:r>
              <a:rPr lang="en-US" sz="2400" b="0" i="0" u="none" strike="noStrike" baseline="0" dirty="0">
                <a:latin typeface="Times-Roman"/>
              </a:rPr>
              <a:t>specific number, such as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113.4,</a:t>
            </a:r>
            <a:r>
              <a:rPr lang="en-US" sz="2400" b="0" i="0" u="none" strike="noStrike" baseline="0" dirty="0">
                <a:latin typeface="Times-Roman"/>
              </a:rPr>
              <a:t> is easy.</a:t>
            </a:r>
            <a:endParaRPr lang="en-US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7E351879-E898-482E-B7A5-3A56DF21A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076" y="2772043"/>
          <a:ext cx="5010444" cy="932680"/>
        </p:xfrm>
        <a:graphic>
          <a:graphicData uri="http://schemas.openxmlformats.org/presentationml/2006/ole">
            <p:oleObj spid="_x0000_s20678" name="Bitmap Image" r:id="rId3" imgW="4400640" imgH="819000" progId="Paint.Picture">
              <p:embed/>
            </p:oleObj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CFB013C-DF50-4676-9C81-35B4769E8B52}"/>
              </a:ext>
            </a:extLst>
          </p:cNvPr>
          <p:cNvSpPr txBox="1"/>
          <p:nvPr/>
        </p:nvSpPr>
        <p:spPr>
          <a:xfrm>
            <a:off x="138332" y="3706992"/>
            <a:ext cx="5685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-Roman"/>
              </a:rPr>
              <a:t>H</a:t>
            </a:r>
            <a:r>
              <a:rPr lang="en-US" sz="2400" b="0" i="0" u="none" strike="noStrike" baseline="0" dirty="0">
                <a:latin typeface="Times-Roman"/>
              </a:rPr>
              <a:t>owever, we need a transition diagram (and the corresponding code fragment) that can recognize any number.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EBA79BC-432A-451F-9425-5DDE97703D4C}"/>
              </a:ext>
            </a:extLst>
          </p:cNvPr>
          <p:cNvSpPr txBox="1"/>
          <p:nvPr/>
        </p:nvSpPr>
        <p:spPr>
          <a:xfrm>
            <a:off x="6116516" y="2040095"/>
            <a:ext cx="59371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Let us discuss for “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unsigned integers</a:t>
            </a:r>
            <a:r>
              <a:rPr lang="en-US" sz="2400" b="0" i="0" u="none" strike="noStrike" baseline="0" dirty="0">
                <a:latin typeface="Times-Roman"/>
              </a:rPr>
              <a:t>” - an integer is either zero, or it is a series of one or more digits where the first digit is from one to nine, and the subsequent digits are from zero to nine.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transition diagram for this is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1B64F268-1466-4C17-8A3E-6D4B7BB41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42280521"/>
              </p:ext>
            </p:extLst>
          </p:nvPr>
        </p:nvGraphicFramePr>
        <p:xfrm>
          <a:off x="6193302" y="4717751"/>
          <a:ext cx="5860366" cy="2123207"/>
        </p:xfrm>
        <a:graphic>
          <a:graphicData uri="http://schemas.openxmlformats.org/presentationml/2006/ole">
            <p:oleObj spid="_x0000_s20679" name="Bitmap Image" r:id="rId4" imgW="4467240" imgH="1581120" progId="Paint.Picture">
              <p:embed/>
            </p:oleObj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F8E18712-44C3-4126-A51C-CCE2469B5A0C}"/>
              </a:ext>
            </a:extLst>
          </p:cNvPr>
          <p:cNvCxnSpPr/>
          <p:nvPr/>
        </p:nvCxnSpPr>
        <p:spPr>
          <a:xfrm>
            <a:off x="5998700" y="2149682"/>
            <a:ext cx="0" cy="46912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6289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E8769362-03BB-472B-BEBC-8EA3EF252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82043317"/>
              </p:ext>
            </p:extLst>
          </p:nvPr>
        </p:nvGraphicFramePr>
        <p:xfrm>
          <a:off x="2532140" y="602581"/>
          <a:ext cx="7582531" cy="2747146"/>
        </p:xfrm>
        <a:graphic>
          <a:graphicData uri="http://schemas.openxmlformats.org/presentationml/2006/ole">
            <p:oleObj spid="_x0000_s21604" name="Bitmap Image" r:id="rId3" imgW="4467240" imgH="158112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7F9C74-45D2-4FC2-83E2-74E407FE1734}"/>
              </a:ext>
            </a:extLst>
          </p:cNvPr>
          <p:cNvSpPr txBox="1"/>
          <p:nvPr/>
        </p:nvSpPr>
        <p:spPr>
          <a:xfrm>
            <a:off x="194601" y="3420581"/>
            <a:ext cx="11802793" cy="31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transition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0 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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1 </a:t>
            </a:r>
            <a:r>
              <a:rPr lang="en-US" sz="2400" b="0" i="0" u="none" strike="noStrike" baseline="0" dirty="0">
                <a:latin typeface="Times-Roman"/>
              </a:rPr>
              <a:t>handles the case for zero.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other path, from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0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2</a:t>
            </a:r>
            <a:r>
              <a:rPr lang="en-US" sz="2400" b="0" i="0" u="none" strike="noStrike" baseline="0" dirty="0">
                <a:latin typeface="Times-Roman"/>
              </a:rPr>
              <a:t>, to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, and so on, handles the case for an integer greater than zero.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This path, however, presents several problems. </a:t>
            </a: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First,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it does not end</a:t>
            </a:r>
            <a:r>
              <a:rPr lang="en-US" sz="2400" b="0" i="0" u="none" strike="noStrike" baseline="0" dirty="0">
                <a:latin typeface="Times-Roman"/>
              </a:rPr>
              <a:t>, violating the stipulation that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finite. </a:t>
            </a: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Second, all of the states on the path beginning with </a:t>
            </a:r>
            <a:r>
              <a:rPr lang="en-US" sz="2400" b="0" i="1" u="none" strike="noStrike" baseline="0" dirty="0">
                <a:latin typeface="Times-Italic"/>
              </a:rPr>
              <a:t>s</a:t>
            </a:r>
            <a:r>
              <a:rPr lang="en-US" sz="1000" b="0" i="0" u="none" strike="noStrike" baseline="0" dirty="0">
                <a:latin typeface="Times-Roman"/>
              </a:rPr>
              <a:t>2  </a:t>
            </a:r>
            <a:r>
              <a:rPr lang="en-US" sz="2400" b="0" i="0" u="none" strike="noStrike" baseline="0" dirty="0">
                <a:latin typeface="Times-Roman"/>
              </a:rPr>
              <a:t>are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equivalent</a:t>
            </a:r>
            <a:r>
              <a:rPr lang="en-US" sz="2400" b="0" i="0" u="none" strike="noStrike" baseline="0" dirty="0">
                <a:latin typeface="Times-Roman"/>
              </a:rPr>
              <a:t>, that is, they have the same labels on their output transitions and they are all accepting states.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90771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984AA19F-E3D6-45EC-B5E9-0775F4274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56837340"/>
              </p:ext>
            </p:extLst>
          </p:nvPr>
        </p:nvGraphicFramePr>
        <p:xfrm>
          <a:off x="128152" y="608899"/>
          <a:ext cx="4458595" cy="1615346"/>
        </p:xfrm>
        <a:graphic>
          <a:graphicData uri="http://schemas.openxmlformats.org/presentationml/2006/ole">
            <p:oleObj spid="_x0000_s22821" name="Bitmap Image" r:id="rId3" imgW="4467240" imgH="1581120" progId="Paint.Picture">
              <p:embed/>
            </p:oleObj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C66DA46B-B41A-4F36-9B88-B856BDFDA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31891501"/>
              </p:ext>
            </p:extLst>
          </p:nvPr>
        </p:nvGraphicFramePr>
        <p:xfrm>
          <a:off x="8988512" y="350827"/>
          <a:ext cx="3084286" cy="1873418"/>
        </p:xfrm>
        <a:graphic>
          <a:graphicData uri="http://schemas.openxmlformats.org/presentationml/2006/ole">
            <p:oleObj spid="_x0000_s22822" name="Bitmap Image" r:id="rId4" imgW="2571840" imgH="1562040" progId="Paint.Picture">
              <p:embed/>
            </p:oleObj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A3138FC-2BF9-4B2F-8EAA-A98B8E0D72AC}"/>
              </a:ext>
            </a:extLst>
          </p:cNvPr>
          <p:cNvSpPr txBox="1"/>
          <p:nvPr/>
        </p:nvSpPr>
        <p:spPr>
          <a:xfrm>
            <a:off x="4616241" y="643906"/>
            <a:ext cx="4372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transition diagram can be simplified as in RHS, using cycles.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C94DBD02-123E-415B-8DE6-54DADCDCF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8681753"/>
              </p:ext>
            </p:extLst>
          </p:nvPr>
        </p:nvGraphicFramePr>
        <p:xfrm>
          <a:off x="128152" y="2748483"/>
          <a:ext cx="4458595" cy="3993799"/>
        </p:xfrm>
        <a:graphic>
          <a:graphicData uri="http://schemas.openxmlformats.org/presentationml/2006/ole">
            <p:oleObj spid="_x0000_s22823" name="Bitmap Image" r:id="rId5" imgW="2467080" imgH="220968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E44D61-4F0A-484F-9DB1-20D79B630BD2}"/>
              </a:ext>
            </a:extLst>
          </p:cNvPr>
          <p:cNvSpPr txBox="1"/>
          <p:nvPr/>
        </p:nvSpPr>
        <p:spPr>
          <a:xfrm>
            <a:off x="291062" y="2309924"/>
            <a:ext cx="339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FA of the simplified one is this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C35751A-4F5A-49F9-B43D-20531FCCA962}"/>
              </a:ext>
            </a:extLst>
          </p:cNvPr>
          <p:cNvSpPr txBox="1"/>
          <p:nvPr/>
        </p:nvSpPr>
        <p:spPr>
          <a:xfrm>
            <a:off x="4732674" y="3081068"/>
            <a:ext cx="733117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This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recognizes a class of strings with a common property: they are all unsigned integers.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-Roman"/>
              </a:rPr>
              <a:t>Syntactic category: </a:t>
            </a:r>
            <a:r>
              <a:rPr lang="en-US" sz="2400" dirty="0">
                <a:latin typeface="Times-Roman"/>
              </a:rPr>
              <a:t>‘unsigned integer’.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-Roman"/>
              </a:rPr>
              <a:t>Lexeme: </a:t>
            </a:r>
            <a:r>
              <a:rPr lang="en-US" sz="2400" dirty="0">
                <a:latin typeface="Times-Roman"/>
              </a:rPr>
              <a:t>a specific unsigned number (</a:t>
            </a:r>
            <a:r>
              <a:rPr lang="en-US" sz="2400" dirty="0" err="1">
                <a:latin typeface="Times-Roman"/>
              </a:rPr>
              <a:t>Eg.</a:t>
            </a:r>
            <a:r>
              <a:rPr lang="en-US" sz="2400" dirty="0">
                <a:latin typeface="Times-Roman"/>
              </a:rPr>
              <a:t> 123)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71548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0D5A4841-F969-4948-9555-7DF68DFE4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1770259"/>
              </p:ext>
            </p:extLst>
          </p:nvPr>
        </p:nvGraphicFramePr>
        <p:xfrm>
          <a:off x="6986731" y="569213"/>
          <a:ext cx="4484444" cy="3564009"/>
        </p:xfrm>
        <a:graphic>
          <a:graphicData uri="http://schemas.openxmlformats.org/presentationml/2006/ole">
            <p:oleObj spid="_x0000_s23941" name="Bitmap Image" r:id="rId3" imgW="3990960" imgH="3171960" progId="Paint.Picture">
              <p:embed/>
            </p:oleObj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12B98B5F-6BB9-4EA5-8500-76E56384F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9865781"/>
              </p:ext>
            </p:extLst>
          </p:nvPr>
        </p:nvGraphicFramePr>
        <p:xfrm>
          <a:off x="183725" y="660542"/>
          <a:ext cx="3302718" cy="2006095"/>
        </p:xfrm>
        <a:graphic>
          <a:graphicData uri="http://schemas.openxmlformats.org/presentationml/2006/ole">
            <p:oleObj spid="_x0000_s23942" name="Bitmap Image" r:id="rId4" imgW="2571840" imgH="156204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B2779999-B7E8-468C-88EB-8233B656C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2879096"/>
              </p:ext>
            </p:extLst>
          </p:nvPr>
        </p:nvGraphicFramePr>
        <p:xfrm>
          <a:off x="3575591" y="631576"/>
          <a:ext cx="2979953" cy="2669301"/>
        </p:xfrm>
        <a:graphic>
          <a:graphicData uri="http://schemas.openxmlformats.org/presentationml/2006/ole">
            <p:oleObj spid="_x0000_s23943" name="Bitmap Image" r:id="rId5" imgW="2467080" imgH="220968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6BA860-0568-483F-8478-246793B0DC5B}"/>
              </a:ext>
            </a:extLst>
          </p:cNvPr>
          <p:cNvSpPr txBox="1"/>
          <p:nvPr/>
        </p:nvSpPr>
        <p:spPr>
          <a:xfrm>
            <a:off x="174089" y="3429000"/>
            <a:ext cx="6381455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cyclic transition diagram makes sense as an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In implementation, that </a:t>
            </a:r>
            <a:r>
              <a:rPr lang="en-US" sz="2400" b="0" i="0" u="none" strike="noStrike" baseline="0" dirty="0">
                <a:latin typeface="Times-Roman"/>
              </a:rPr>
              <a:t>cycle in transition needs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cyclic control 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implement this with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a while loop</a:t>
            </a:r>
            <a:r>
              <a:rPr lang="en-US" sz="2400" b="0" i="0" u="none" strike="noStrike" baseline="0" dirty="0">
                <a:latin typeface="Times-Roman"/>
              </a:rPr>
              <a:t>, as shown in Figure 2.2.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3BE60-067D-410E-8C16-DE7F17F12962}"/>
                  </a:ext>
                </a:extLst>
              </p:cNvPr>
              <p:cNvSpPr txBox="1"/>
              <p:nvPr/>
            </p:nvSpPr>
            <p:spPr>
              <a:xfrm>
                <a:off x="6758767" y="4167965"/>
                <a:ext cx="5433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We can specify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 efficiently using a table: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A883BE60-067D-410E-8C16-DE7F17F12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767" y="4167965"/>
                <a:ext cx="5433233" cy="369332"/>
              </a:xfrm>
              <a:prstGeom prst="rect">
                <a:avLst/>
              </a:prstGeom>
              <a:blipFill>
                <a:blip r:embed="rId6"/>
                <a:stretch>
                  <a:fillRect l="-1010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8A291173-6F9B-4A84-85E0-7C2F5C74E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83242914"/>
              </p:ext>
            </p:extLst>
          </p:nvPr>
        </p:nvGraphicFramePr>
        <p:xfrm>
          <a:off x="6731655" y="4537296"/>
          <a:ext cx="5375938" cy="1938691"/>
        </p:xfrm>
        <a:graphic>
          <a:graphicData uri="http://schemas.openxmlformats.org/presentationml/2006/ole">
            <p:oleObj spid="_x0000_s23944" name="Bitmap Image" r:id="rId7" imgW="4886280" imgH="17622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7119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14DB33-94B1-4E00-800F-EC9EDB859A4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6CF5B6EC-3BDD-42CC-AB37-A01A91F15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19272892"/>
              </p:ext>
            </p:extLst>
          </p:nvPr>
        </p:nvGraphicFramePr>
        <p:xfrm>
          <a:off x="179941" y="795061"/>
          <a:ext cx="6825770" cy="2461535"/>
        </p:xfrm>
        <a:graphic>
          <a:graphicData uri="http://schemas.openxmlformats.org/presentationml/2006/ole">
            <p:oleObj spid="_x0000_s24674" name="Bitmap Image" r:id="rId3" imgW="4886280" imgH="176220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EF9012-01EC-4C24-BA92-6B6FE41A5AEF}"/>
              </a:ext>
            </a:extLst>
          </p:cNvPr>
          <p:cNvSpPr txBox="1"/>
          <p:nvPr/>
        </p:nvSpPr>
        <p:spPr>
          <a:xfrm>
            <a:off x="395513" y="3421442"/>
            <a:ext cx="10824029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columns for the digits </a:t>
            </a:r>
            <a:r>
              <a:rPr lang="en-US" sz="2000" b="0" i="0" u="none" strike="noStrike" baseline="0" dirty="0">
                <a:latin typeface="LetterGothic"/>
              </a:rPr>
              <a:t>1 </a:t>
            </a:r>
            <a:r>
              <a:rPr lang="en-US" sz="2400" b="0" i="0" u="none" strike="noStrike" baseline="0" dirty="0">
                <a:latin typeface="Times-Roman"/>
              </a:rPr>
              <a:t>through </a:t>
            </a:r>
            <a:r>
              <a:rPr lang="en-US" sz="2000" b="0" i="0" u="none" strike="noStrike" baseline="0" dirty="0">
                <a:latin typeface="LetterGothic"/>
              </a:rPr>
              <a:t>9 </a:t>
            </a:r>
            <a:r>
              <a:rPr lang="en-US" sz="2400" b="0" i="0" u="none" strike="noStrike" baseline="0" dirty="0">
                <a:latin typeface="Times-Roman"/>
              </a:rPr>
              <a:t>are identical.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We can have only </a:t>
            </a:r>
            <a:r>
              <a:rPr lang="en-US" sz="2400" b="0" i="0" u="none" strike="noStrike" baseline="0" dirty="0">
                <a:latin typeface="Times-Roman"/>
              </a:rPr>
              <a:t>three columns: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0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,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1 …9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, and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other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reports failure as soon as it enters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, so it never references that row of the table.  We can omit this row.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The simplified </a:t>
            </a:r>
            <a:r>
              <a:rPr lang="en-US" sz="2400" b="0" i="0" u="none" strike="noStrike" baseline="0" dirty="0">
                <a:latin typeface="Times-Roman"/>
              </a:rPr>
              <a:t>table will have just three rows and three columns.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55833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41653876"/>
              </p:ext>
            </p:extLst>
          </p:nvPr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2300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0280414"/>
              </p:ext>
            </p:extLst>
          </p:nvPr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2301" name="Bitmap Image" r:id="rId4" imgW="3552840" imgH="1095480" progId="Paint.Picture">
              <p:embed/>
            </p:oleObj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34B345D-1EBB-4B7E-9C4C-A8805D4CEC63}"/>
              </a:ext>
            </a:extLst>
          </p:cNvPr>
          <p:cNvSpPr/>
          <p:nvPr/>
        </p:nvSpPr>
        <p:spPr>
          <a:xfrm>
            <a:off x="1885071" y="618979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851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14DB33-94B1-4E00-800F-EC9EDB859A4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271546-530D-4507-BE7F-DD1512C90971}"/>
              </a:ext>
            </a:extLst>
          </p:cNvPr>
          <p:cNvSpPr txBox="1"/>
          <p:nvPr/>
        </p:nvSpPr>
        <p:spPr>
          <a:xfrm>
            <a:off x="131507" y="675249"/>
            <a:ext cx="7760468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develop similar </a:t>
            </a:r>
            <a:r>
              <a:rPr lang="en-US" sz="2400" b="0" i="1" u="none" strike="noStrike" baseline="0" dirty="0">
                <a:latin typeface="Times-RomanSC"/>
              </a:rPr>
              <a:t>FA</a:t>
            </a:r>
            <a:r>
              <a:rPr lang="en-US" sz="2400" b="0" i="1" u="none" strike="noStrike" baseline="0" dirty="0">
                <a:latin typeface="Times-Roman"/>
              </a:rPr>
              <a:t>s</a:t>
            </a:r>
            <a:r>
              <a:rPr lang="en-US" sz="2400" b="0" i="0" u="none" strike="noStrike" baseline="0" dirty="0">
                <a:latin typeface="Times-Roman"/>
              </a:rPr>
              <a:t> for signed integers, real numbers, and complex numbers.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err="1">
                <a:latin typeface="Times-Roman"/>
              </a:rPr>
              <a:t>Eg.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1" i="1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identifier names in C or Java </a:t>
            </a:r>
            <a:r>
              <a:rPr lang="en-US" sz="2400" b="0" i="0" u="none" strike="noStrike" baseline="0" dirty="0">
                <a:latin typeface="Times-Roman"/>
              </a:rPr>
              <a:t>– “</a:t>
            </a:r>
            <a:r>
              <a:rPr lang="en-US" sz="2400" b="0" i="1" u="none" strike="noStrike" baseline="0" dirty="0">
                <a:latin typeface="Times-Italic"/>
              </a:rPr>
              <a:t>an identifier consists of an alphabetic character followed by zero or more alphanumeric characters”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definition allows an infinite set of identifiers, but can be specified with the simple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two-state 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shown to the left.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532B0F06-837D-438B-AD91-984992DB5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25863700"/>
              </p:ext>
            </p:extLst>
          </p:nvPr>
        </p:nvGraphicFramePr>
        <p:xfrm>
          <a:off x="8061807" y="885267"/>
          <a:ext cx="3796365" cy="2132426"/>
        </p:xfrm>
        <a:graphic>
          <a:graphicData uri="http://schemas.openxmlformats.org/presentationml/2006/ole">
            <p:oleObj spid="_x0000_s25697" name="Bitmap Image" r:id="rId3" imgW="2238480" imgH="125748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4A1523-9C5C-496D-A35A-C255EC8F0731}"/>
              </a:ext>
            </a:extLst>
          </p:cNvPr>
          <p:cNvSpPr txBox="1"/>
          <p:nvPr/>
        </p:nvSpPr>
        <p:spPr>
          <a:xfrm>
            <a:off x="532868" y="4241469"/>
            <a:ext cx="11325304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Times-Roman"/>
              </a:rPr>
              <a:t>To simplify scanner implementation, we need a concise notation for specifying the lexical structure of words, and a way of turning those specifications into an </a:t>
            </a:r>
            <a:r>
              <a:rPr lang="en-US" sz="2800" i="1" dirty="0">
                <a:latin typeface="Times-RomanSC"/>
              </a:rPr>
              <a:t>FA</a:t>
            </a:r>
            <a:r>
              <a:rPr lang="en-US" sz="2800" b="0" i="0" u="none" strike="noStrike" baseline="0" dirty="0">
                <a:latin typeface="Times-RomanS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and into code that implements the </a:t>
            </a:r>
            <a:r>
              <a:rPr lang="en-US" sz="2800" b="0" i="1" u="none" strike="noStrike" baseline="0" dirty="0">
                <a:latin typeface="Times-RomanSC"/>
              </a:rPr>
              <a:t>FA</a:t>
            </a:r>
            <a:r>
              <a:rPr lang="en-US" sz="28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These ideas will be discussed next..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923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4344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4345" name="Bitmap Image" r:id="rId4" imgW="3552840" imgH="1095480" progId="Paint.Picture">
              <p:embed/>
            </p:oleObj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34B345D-1EBB-4B7E-9C4C-A8805D4CEC63}"/>
              </a:ext>
            </a:extLst>
          </p:cNvPr>
          <p:cNvSpPr/>
          <p:nvPr/>
        </p:nvSpPr>
        <p:spPr>
          <a:xfrm>
            <a:off x="1941342" y="1463040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641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4486D69-207F-40D0-ABDA-BE68B4D3EB0C}"/>
              </a:ext>
            </a:extLst>
          </p:cNvPr>
          <p:cNvSpPr txBox="1"/>
          <p:nvPr/>
        </p:nvSpPr>
        <p:spPr>
          <a:xfrm>
            <a:off x="206327" y="678627"/>
            <a:ext cx="11746523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set of words accepted by a finite automaton,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CMSY9"/>
              </a:rPr>
              <a:t>F</a:t>
            </a:r>
            <a:r>
              <a:rPr lang="en-US" sz="2400" b="0" i="0" u="none" strike="noStrike" baseline="0" dirty="0">
                <a:latin typeface="Times-Roman"/>
              </a:rPr>
              <a:t>, forms a language, denoted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L</a:t>
            </a:r>
            <a:r>
              <a:rPr lang="en-US" sz="2400" dirty="0">
                <a:solidFill>
                  <a:srgbClr val="FF0000"/>
                </a:solidFill>
                <a:latin typeface="RMTMI"/>
              </a:rPr>
              <a:t> (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CMSY9"/>
              </a:rPr>
              <a:t>F)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transition diagram </a:t>
            </a:r>
            <a:r>
              <a:rPr lang="en-US" sz="2400" b="0" i="0" u="none" strike="noStrike" baseline="0" dirty="0">
                <a:latin typeface="Times-Roman"/>
              </a:rPr>
              <a:t>of the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specifies that language.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, we can also describe its language using a notation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regular expression </a:t>
            </a:r>
            <a:r>
              <a:rPr lang="en-US" sz="2400" b="0" i="0" u="none" strike="noStrike" baseline="0" dirty="0">
                <a:latin typeface="Times-Roman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language described by an </a:t>
            </a:r>
            <a:r>
              <a:rPr lang="en-US" sz="2400" i="1" dirty="0"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regular language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2FFCFA8-2590-46E4-BA68-E5A71577B304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C5F99C41-EB5E-4D63-ACA4-B310E0FE7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585105320"/>
              </p:ext>
            </p:extLst>
          </p:nvPr>
        </p:nvGraphicFramePr>
        <p:xfrm>
          <a:off x="206327" y="4250354"/>
          <a:ext cx="3139320" cy="2416834"/>
        </p:xfrm>
        <a:graphic>
          <a:graphicData uri="http://schemas.openxmlformats.org/presentationml/2006/ole">
            <p:oleObj spid="_x0000_s61484" name="Bitmap Image" r:id="rId3" imgW="4743360" imgH="239076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CB535658-E896-4608-A914-F1594AF87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10959986"/>
              </p:ext>
            </p:extLst>
          </p:nvPr>
        </p:nvGraphicFramePr>
        <p:xfrm>
          <a:off x="3756817" y="4250354"/>
          <a:ext cx="3107325" cy="1745391"/>
        </p:xfrm>
        <a:graphic>
          <a:graphicData uri="http://schemas.openxmlformats.org/presentationml/2006/ole">
            <p:oleObj spid="_x0000_s61485" name="Bitmap Image" r:id="rId4" imgW="2238480" imgH="125748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155A1EBB-B940-4DCB-A2F2-41149972C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16369152"/>
              </p:ext>
            </p:extLst>
          </p:nvPr>
        </p:nvGraphicFramePr>
        <p:xfrm>
          <a:off x="7078394" y="4250354"/>
          <a:ext cx="4091354" cy="1482295"/>
        </p:xfrm>
        <a:graphic>
          <a:graphicData uri="http://schemas.openxmlformats.org/presentationml/2006/ole">
            <p:oleObj spid="_x0000_s61486" name="Bitmap Image" r:id="rId5" imgW="4467240" imgH="15811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2902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1EEA91-5570-4BD4-8217-D835874DB3E1}"/>
              </a:ext>
            </a:extLst>
          </p:cNvPr>
          <p:cNvSpPr txBox="1"/>
          <p:nvPr/>
        </p:nvSpPr>
        <p:spPr>
          <a:xfrm>
            <a:off x="211016" y="523220"/>
            <a:ext cx="11394830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imes-Roman"/>
              </a:rPr>
              <a:t>S</a:t>
            </a:r>
            <a:r>
              <a:rPr lang="en-US" sz="2000" b="0" i="0" u="none" strike="noStrike" baseline="0" dirty="0">
                <a:latin typeface="Times-Roman"/>
              </a:rPr>
              <a:t>imple </a:t>
            </a:r>
            <a:r>
              <a:rPr lang="en-US" sz="2000" b="1" i="1" dirty="0"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specifications.</a:t>
            </a:r>
          </a:p>
          <a:p>
            <a:endParaRPr lang="en-US" sz="2000" dirty="0">
              <a:latin typeface="Times-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the single word </a:t>
            </a:r>
            <a:r>
              <a:rPr lang="en-US" sz="2000" b="1" i="1" u="sng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can be described by an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written as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new</a:t>
            </a:r>
            <a:r>
              <a:rPr lang="en-US" sz="2000" b="1" i="1" u="none" strike="noStrike" baseline="0" dirty="0">
                <a:latin typeface="Times-Italic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i="1" dirty="0">
              <a:latin typeface="Times-Italic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the two words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while</a:t>
            </a:r>
            <a:r>
              <a:rPr lang="en-US" sz="2000" dirty="0">
                <a:solidFill>
                  <a:srgbClr val="FF0000"/>
                </a:solidFill>
                <a:latin typeface="LetterGothic"/>
              </a:rPr>
              <a:t>, </a:t>
            </a:r>
            <a:r>
              <a:rPr lang="en-US" sz="2000" b="0" i="0" u="none" strike="noStrike" baseline="0" dirty="0">
                <a:latin typeface="Times-Roman"/>
              </a:rPr>
              <a:t>write the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new | while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Times-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can be described </a:t>
            </a:r>
            <a:r>
              <a:rPr lang="en-US" sz="2000" dirty="0">
                <a:latin typeface="Times-Roman"/>
              </a:rPr>
              <a:t>in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dirty="0">
                <a:latin typeface="Times-Roman"/>
              </a:rPr>
              <a:t> as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new | not  </a:t>
            </a:r>
            <a:r>
              <a:rPr lang="en-US" sz="2000" dirty="0">
                <a:latin typeface="Times-Roman"/>
              </a:rPr>
              <a:t>or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  n(</a:t>
            </a:r>
            <a:r>
              <a:rPr lang="en-US" sz="2000" b="1" i="1" dirty="0" err="1">
                <a:solidFill>
                  <a:srgbClr val="FF0000"/>
                </a:solidFill>
                <a:latin typeface="Times-Italic"/>
              </a:rPr>
              <a:t>ew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 | </a:t>
            </a:r>
            <a:r>
              <a:rPr lang="en-US" sz="2000" b="1" i="1" dirty="0" err="1">
                <a:solidFill>
                  <a:srgbClr val="FF0000"/>
                </a:solidFill>
                <a:latin typeface="Times-Italic"/>
              </a:rPr>
              <a:t>ot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FC3B62-1FB5-4116-ABA3-BBB037E90027}"/>
              </a:ext>
            </a:extLst>
          </p:cNvPr>
          <p:cNvSpPr txBox="1"/>
          <p:nvPr/>
        </p:nvSpPr>
        <p:spPr>
          <a:xfrm>
            <a:off x="211016" y="3429000"/>
            <a:ext cx="11788726" cy="32316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Times-Roman"/>
              </a:rPr>
              <a:t>E</a:t>
            </a:r>
            <a:r>
              <a:rPr lang="en-US" sz="2000" b="0" i="0" u="none" strike="noStrike" baseline="0" dirty="0">
                <a:latin typeface="Times-Roman"/>
              </a:rPr>
              <a:t>xamples </a:t>
            </a:r>
            <a:r>
              <a:rPr lang="en-US" sz="2000" b="1" i="1" u="none" strike="noStrike" baseline="0" dirty="0"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for programming languages.</a:t>
            </a:r>
          </a:p>
          <a:p>
            <a:pPr algn="l"/>
            <a:endParaRPr lang="en-US" sz="2000" dirty="0">
              <a:latin typeface="Times-Roman"/>
            </a:endParaRP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Punctuation marks, such as colons, semicolons, commas, and various brackets, can be represented by their character representations.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 is</a:t>
            </a:r>
          </a:p>
          <a:p>
            <a:pPr marL="342900" indent="-342900" algn="just">
              <a:buAutoNum type="arabicParenBoth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AutoNum type="arabicParenBoth"/>
            </a:pPr>
            <a:endParaRPr lang="en-US" sz="2000" dirty="0">
              <a:latin typeface="Times-Roman"/>
            </a:endParaRP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RE for keywords</a:t>
            </a:r>
          </a:p>
          <a:p>
            <a:pPr marL="342900" indent="-342900" algn="just">
              <a:buAutoNum type="arabicParenBoth"/>
            </a:pPr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(3) To </a:t>
            </a:r>
            <a:r>
              <a:rPr lang="en-US" sz="2000" dirty="0">
                <a:latin typeface="Times-Roman"/>
              </a:rPr>
              <a:t>model</a:t>
            </a:r>
            <a:r>
              <a:rPr lang="en-US" sz="2000" b="0" i="0" u="none" strike="noStrike" baseline="0" dirty="0">
                <a:latin typeface="Times-Roman"/>
              </a:rPr>
              <a:t> more complex constructs, such as integers or identifiers, the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 need to represent the cyclic edges in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"/>
              </a:rPr>
              <a:t>. (next slide)</a:t>
            </a:r>
            <a:endParaRPr lang="en-US" sz="24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xmlns="" id="{D04BE0F1-B5D2-412A-8A7F-10C68D142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60800044"/>
              </p:ext>
            </p:extLst>
          </p:nvPr>
        </p:nvGraphicFramePr>
        <p:xfrm>
          <a:off x="4476750" y="4393436"/>
          <a:ext cx="3238500" cy="466725"/>
        </p:xfrm>
        <a:graphic>
          <a:graphicData uri="http://schemas.openxmlformats.org/presentationml/2006/ole">
            <p:oleObj spid="_x0000_s26803" name="Bitmap Image" r:id="rId3" imgW="3238560" imgH="466560" progId="Paint.Picture">
              <p:embed/>
            </p:oleObj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xmlns="" id="{CBECB256-050F-4992-9A4D-60CCFDAE1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15399071"/>
              </p:ext>
            </p:extLst>
          </p:nvPr>
        </p:nvGraphicFramePr>
        <p:xfrm>
          <a:off x="2450856" y="5323909"/>
          <a:ext cx="3457575" cy="390525"/>
        </p:xfrm>
        <a:graphic>
          <a:graphicData uri="http://schemas.openxmlformats.org/presentationml/2006/ole">
            <p:oleObj spid="_x0000_s26804" name="Bitmap Image" r:id="rId4" imgW="3457440" imgH="3906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6935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1883D3F0-97BE-462E-B938-8C1FBA427B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138950272"/>
              </p:ext>
            </p:extLst>
          </p:nvPr>
        </p:nvGraphicFramePr>
        <p:xfrm>
          <a:off x="9728923" y="0"/>
          <a:ext cx="2463077" cy="2708095"/>
        </p:xfrm>
        <a:graphic>
          <a:graphicData uri="http://schemas.openxmlformats.org/presentationml/2006/ole">
            <p:oleObj spid="_x0000_s27823" name="Bitmap Image" r:id="rId3" imgW="1819440" imgH="2000160" progId="Paint.Picture">
              <p:embed/>
            </p:oleObj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6922BE9-36A9-44FE-92D5-187788471DC9}"/>
              </a:ext>
            </a:extLst>
          </p:cNvPr>
          <p:cNvSpPr txBox="1"/>
          <p:nvPr/>
        </p:nvSpPr>
        <p:spPr>
          <a:xfrm>
            <a:off x="240910" y="545122"/>
            <a:ext cx="9270608" cy="34163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an unsigned integer, shown at the left, has three states: an initial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an accepting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1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the unique integer zero, and another accepting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2 </a:t>
            </a:r>
            <a:r>
              <a:rPr lang="en-US" sz="2400" b="0" i="0" u="none" strike="noStrike" baseline="0" dirty="0">
                <a:latin typeface="Times-Roman"/>
              </a:rPr>
              <a:t>for all other integers.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2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back to itself that occurs on each additional digit.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rule is: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an unsigned integer is either a zero, or a nonzero digit followed by zero or more digits</a:t>
            </a:r>
            <a:r>
              <a:rPr lang="en-US" sz="2400" b="0" i="1" u="none" strike="noStrike" baseline="0" dirty="0">
                <a:latin typeface="Times-Italic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747EB7-A622-4EA7-AC87-3A003B7FB2D5}"/>
              </a:ext>
            </a:extLst>
          </p:cNvPr>
          <p:cNvSpPr txBox="1"/>
          <p:nvPr/>
        </p:nvSpPr>
        <p:spPr>
          <a:xfrm>
            <a:off x="3460653" y="153888"/>
            <a:ext cx="3657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Times-Roman"/>
              </a:rPr>
              <a:t>RE for unsigned 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3E020F-BB3F-4FE9-81AB-84E6820963AB}"/>
              </a:ext>
            </a:extLst>
          </p:cNvPr>
          <p:cNvSpPr txBox="1"/>
          <p:nvPr/>
        </p:nvSpPr>
        <p:spPr>
          <a:xfrm>
            <a:off x="214533" y="4009229"/>
            <a:ext cx="1125711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For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, we write this as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x*, </a:t>
            </a:r>
            <a:r>
              <a:rPr lang="en-US" sz="2400" b="0" i="0" u="none" strike="noStrike" baseline="0" dirty="0">
                <a:latin typeface="Times-Roman"/>
              </a:rPr>
              <a:t>with the meaning “zero or more occurrences of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.”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(* operator  - </a:t>
            </a:r>
            <a:r>
              <a:rPr lang="en-US" sz="2400" b="0" i="1" u="none" strike="noStrike" baseline="0" dirty="0">
                <a:latin typeface="Times-Italic"/>
              </a:rPr>
              <a:t>Kleene closure</a:t>
            </a:r>
            <a:r>
              <a:rPr lang="en-US" sz="2400" b="0" i="0" u="none" strike="noStrike" baseline="0" dirty="0">
                <a:latin typeface="Times-Roman"/>
              </a:rPr>
              <a:t>, or </a:t>
            </a:r>
            <a:r>
              <a:rPr lang="en-US" sz="2400" b="0" i="1" u="none" strike="noStrike" baseline="0" dirty="0">
                <a:latin typeface="Times-Italic"/>
              </a:rPr>
              <a:t>closure)</a:t>
            </a:r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Using the closure operator, we can write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this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: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endParaRPr lang="en-US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F39ABF3B-DA74-4754-9D24-96DCDA11D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67775031"/>
              </p:ext>
            </p:extLst>
          </p:nvPr>
        </p:nvGraphicFramePr>
        <p:xfrm>
          <a:off x="3833958" y="5903590"/>
          <a:ext cx="6744433" cy="804941"/>
        </p:xfrm>
        <a:graphic>
          <a:graphicData uri="http://schemas.openxmlformats.org/presentationml/2006/ole">
            <p:oleObj spid="_x0000_s27824" name="Bitmap Image" r:id="rId4" imgW="5267160" imgH="62856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10639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95C4CA1-01D7-43CA-8C34-7DE54B3135E8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8DF082-3FD1-4B5F-B9C7-AE6B2733E5B7}"/>
              </a:ext>
            </a:extLst>
          </p:cNvPr>
          <p:cNvSpPr txBox="1"/>
          <p:nvPr/>
        </p:nvSpPr>
        <p:spPr>
          <a:xfrm>
            <a:off x="168812" y="695239"/>
            <a:ext cx="12023188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To work with regular expressions in a rigorous way, we must define them more formally.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An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describes a set of strings over the characters contained in some alphabet, </a:t>
            </a:r>
            <a:r>
              <a:rPr lang="el-GR" sz="2000" b="1" dirty="0">
                <a:solidFill>
                  <a:srgbClr val="FF0000"/>
                </a:solidFill>
              </a:rPr>
              <a:t>Σ </a:t>
            </a:r>
            <a:r>
              <a:rPr lang="en-US" sz="2000" b="0" i="0" u="none" strike="noStrike" baseline="0" dirty="0">
                <a:latin typeface="Times-Roman"/>
              </a:rPr>
              <a:t> augmented with a character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represents the empty string.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call the set of strings 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language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For a given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0" i="1" u="none" strike="noStrike" baseline="0" dirty="0">
                <a:latin typeface="Times-Italic"/>
              </a:rPr>
              <a:t>r</a:t>
            </a:r>
            <a:r>
              <a:rPr lang="en-US" sz="2000" b="0" i="0" u="none" strike="noStrike" baseline="0" dirty="0">
                <a:latin typeface="Times-Roman"/>
              </a:rPr>
              <a:t>, we denote the language that it specifies as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L(r)</a:t>
            </a:r>
            <a:r>
              <a:rPr lang="en-US" sz="2000" b="0" i="1" u="none" strike="noStrike" baseline="0" dirty="0">
                <a:latin typeface="Times-Italic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i="1" dirty="0"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built up from three basic operations: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58E0E077-4127-4808-A8D8-4DBBC962E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07476889"/>
              </p:ext>
            </p:extLst>
          </p:nvPr>
        </p:nvGraphicFramePr>
        <p:xfrm>
          <a:off x="2017481" y="3984275"/>
          <a:ext cx="8899047" cy="2823583"/>
        </p:xfrm>
        <a:graphic>
          <a:graphicData uri="http://schemas.openxmlformats.org/presentationml/2006/ole">
            <p:oleObj spid="_x0000_s28758" name="Bitmap Image" r:id="rId3" imgW="5343480" imgH="16956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67706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47E537-F827-4D7C-8D98-AF6E589F1D0F}"/>
              </a:ext>
            </a:extLst>
          </p:cNvPr>
          <p:cNvSpPr txBox="1"/>
          <p:nvPr/>
        </p:nvSpPr>
        <p:spPr>
          <a:xfrm>
            <a:off x="196948" y="701599"/>
            <a:ext cx="10874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-Italic"/>
              </a:rPr>
              <a:t>F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inite closure</a:t>
            </a:r>
            <a:r>
              <a:rPr lang="en-US" sz="2400" dirty="0">
                <a:solidFill>
                  <a:srgbClr val="FF0000"/>
                </a:solidFill>
                <a:latin typeface="Times-Roman"/>
              </a:rPr>
              <a:t> </a:t>
            </a:r>
            <a:r>
              <a:rPr lang="en-US" sz="2400" dirty="0">
                <a:latin typeface="Times-Roman"/>
              </a:rPr>
              <a:t>-  R</a:t>
            </a:r>
            <a:r>
              <a:rPr lang="en-US" sz="2400" baseline="30000" dirty="0">
                <a:latin typeface="Times-Roman"/>
              </a:rPr>
              <a:t>i</a:t>
            </a:r>
            <a:r>
              <a:rPr lang="en-US" sz="2400" dirty="0">
                <a:latin typeface="Times-Roman"/>
              </a:rPr>
              <a:t> – denotes 1 to </a:t>
            </a:r>
            <a:r>
              <a:rPr lang="en-US" sz="2400" dirty="0" err="1">
                <a:latin typeface="Times-Roman"/>
              </a:rPr>
              <a:t>i</a:t>
            </a:r>
            <a:r>
              <a:rPr lang="en-US" sz="2400" dirty="0">
                <a:latin typeface="Times-Roman"/>
              </a:rPr>
              <a:t> occurrence of R. Example R</a:t>
            </a:r>
            <a:r>
              <a:rPr lang="en-US" sz="2400" baseline="30000" dirty="0">
                <a:latin typeface="Times-Roman"/>
              </a:rPr>
              <a:t>3</a:t>
            </a:r>
            <a:r>
              <a:rPr lang="en-US" sz="2400" dirty="0">
                <a:latin typeface="Times-Roman"/>
              </a:rPr>
              <a:t> = (R | RR | RRR)</a:t>
            </a:r>
          </a:p>
          <a:p>
            <a:endParaRPr lang="en-US" sz="2400" dirty="0">
              <a:latin typeface="Times-Roman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Times-Roman"/>
              </a:rPr>
              <a:t>Positive closure </a:t>
            </a:r>
            <a:r>
              <a:rPr lang="en-US" sz="2400" dirty="0">
                <a:latin typeface="Times-Roman"/>
              </a:rPr>
              <a:t>– R</a:t>
            </a:r>
            <a:r>
              <a:rPr lang="en-US" sz="2400" baseline="30000" dirty="0">
                <a:latin typeface="Times-Roman"/>
              </a:rPr>
              <a:t>+ </a:t>
            </a:r>
            <a:r>
              <a:rPr lang="en-US" sz="2400" dirty="0">
                <a:latin typeface="Times-Roman"/>
              </a:rPr>
              <a:t>denotes RR</a:t>
            </a:r>
            <a:r>
              <a:rPr lang="en-US" sz="2400" baseline="30000" dirty="0">
                <a:latin typeface="Times-Roman"/>
              </a:rPr>
              <a:t>*</a:t>
            </a:r>
            <a:r>
              <a:rPr lang="en-US" sz="2400" dirty="0">
                <a:latin typeface="Times-Roman"/>
              </a:rPr>
              <a:t> - that is one or more occurrence of R.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A43E7-0C26-4CBD-BEAA-A287C5116DD5}"/>
                  </a:ext>
                </a:extLst>
              </p:cNvPr>
              <p:cNvSpPr txBox="1"/>
              <p:nvPr/>
            </p:nvSpPr>
            <p:spPr>
              <a:xfrm>
                <a:off x="196948" y="2080307"/>
                <a:ext cx="11584745" cy="45243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Using the three basic operations (alternation, concatenation, and Kleene closure), we can define the set of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"/>
                  </a:rPr>
                  <a:t>s over an alphabet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Σ </a:t>
                </a:r>
                <a:r>
                  <a:rPr lang="en-US" sz="2400" b="0" i="0" u="none" strike="noStrike" baseline="0" dirty="0">
                    <a:latin typeface="RMTMI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as follows: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lvl="1" algn="just"/>
                <a:endParaRPr lang="en-US" sz="2400" dirty="0">
                  <a:latin typeface="Times-Roman"/>
                </a:endParaRPr>
              </a:p>
              <a:p>
                <a:pPr marL="914400" lvl="1" indent="-457200" algn="just">
                  <a:buAutoNum type="arabicPeriod"/>
                </a:pP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0" i="1" u="none" strike="noStrike" baseline="0" dirty="0">
                    <a:latin typeface="Times-Italic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/>
                </a:r>
                <a:r>
                  <a:rPr lang="el-GR" sz="2400" b="1" dirty="0">
                    <a:solidFill>
                      <a:srgbClr val="FF0000"/>
                    </a:solidFill>
                  </a:rPr>
                  <a:t>Σ</a:t>
                </a:r>
                <a:r>
                  <a:rPr lang="en-US" sz="2400" b="0" i="0" u="none" strike="noStrike" baseline="0" dirty="0">
                    <a:latin typeface="Times-Roman"/>
                  </a:rPr>
                  <a:t>, then </a:t>
                </a:r>
                <a:r>
                  <a:rPr lang="en-US" sz="2400" b="0" i="1" u="none" strike="noStrike" baseline="0" dirty="0">
                    <a:latin typeface="Times-Italic"/>
                  </a:rPr>
                  <a:t>a </a:t>
                </a:r>
                <a:r>
                  <a:rPr lang="en-US" sz="2400" b="0" i="0" u="none" strike="noStrike" baseline="0" dirty="0">
                    <a:latin typeface="Times-Roman"/>
                  </a:rPr>
                  <a:t>is also an RE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denoting the set containing only </a:t>
                </a:r>
                <a:r>
                  <a:rPr lang="en-US" sz="2400" b="0" i="1" u="none" strike="noStrike" baseline="0" dirty="0">
                    <a:latin typeface="Times-Italic"/>
                  </a:rPr>
                  <a:t>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914400" lvl="1" indent="-457200" algn="just">
                  <a:buAutoNum type="arabicPeriod"/>
                </a:pPr>
                <a:endParaRPr lang="en-US" sz="2400" b="0" i="0" u="none" strike="noStrike" baseline="0" dirty="0">
                  <a:latin typeface="Times-Roman"/>
                </a:endParaRPr>
              </a:p>
              <a:p>
                <a:pPr lvl="1" algn="just"/>
                <a:r>
                  <a:rPr lang="en-US" sz="2400" b="1" i="0" u="none" strike="noStrike" baseline="0" dirty="0">
                    <a:latin typeface="Times-Bold"/>
                  </a:rPr>
                  <a:t>2. </a:t>
                </a: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r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and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are </a:t>
                </a:r>
                <a:r>
                  <a:rPr lang="en-US" sz="2400" b="1" i="1" u="none" strike="noStrike" baseline="0" dirty="0">
                    <a:latin typeface="Times-Roman"/>
                  </a:rPr>
                  <a:t>REs</a:t>
                </a:r>
                <a:r>
                  <a:rPr lang="en-US" sz="2400" b="0" i="0" u="none" strike="noStrike" baseline="0" dirty="0">
                    <a:latin typeface="Times-Roman"/>
                  </a:rPr>
                  <a:t>, denoting sets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RMTMI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</a:t>
                </a:r>
                <a:r>
                  <a:rPr lang="en-US" sz="2400" b="0" i="0" u="none" strike="noStrike" baseline="0" dirty="0">
                    <a:latin typeface="Times-Roman"/>
                  </a:rPr>
                  <a:t>(</a:t>
                </a:r>
                <a:r>
                  <a:rPr lang="en-US" sz="2400" b="0" i="1" u="none" strike="noStrike" baseline="0" dirty="0">
                    <a:latin typeface="Times-Italic"/>
                  </a:rPr>
                  <a:t>s</a:t>
                </a:r>
                <a:r>
                  <a:rPr lang="en-US" sz="2400" b="0" i="0" u="none" strike="noStrike" baseline="0" dirty="0">
                    <a:latin typeface="Times-Roman"/>
                  </a:rPr>
                  <a:t>), respectively,</a:t>
                </a:r>
              </a:p>
              <a:p>
                <a:pPr lvl="1" algn="just"/>
                <a:r>
                  <a:rPr lang="en-US" sz="2400" dirty="0">
                    <a:latin typeface="Times-Roman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 then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r | s </a:t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denoting the union, or alternation, of </a:t>
                </a:r>
                <a:r>
                  <a:rPr lang="en-US" sz="2400" b="0" i="1" u="none" strike="noStrike" baseline="0" dirty="0">
                    <a:latin typeface="Times-Italic"/>
                  </a:rPr>
                  <a:t>L(r)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L(s)</a:t>
                </a:r>
                <a:r>
                  <a:rPr lang="en-US" sz="2400" b="0" i="0" u="none" strike="noStrike" baseline="0" dirty="0">
                    <a:latin typeface="Times-Roman"/>
                  </a:rPr>
                  <a:t>,</a:t>
                </a:r>
              </a:p>
              <a:p>
                <a:pPr lvl="1" algn="just"/>
                <a:r>
                  <a:rPr lang="en-US" sz="2400" b="0" i="1" u="none" strike="noStrike" baseline="0" dirty="0">
                    <a:latin typeface="Times-Italic"/>
                  </a:rPr>
                  <a:t/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Times-Italic"/>
                  </a:rPr>
                  <a:t>rs</a:t>
                </a:r>
                <a:r>
                  <a:rPr lang="en-US" sz="24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denoting the concatenation of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RMTMI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L(s)</a:t>
                </a:r>
                <a:r>
                  <a:rPr lang="en-US" sz="2400" b="0" i="0" u="none" strike="noStrike" baseline="0" dirty="0">
                    <a:latin typeface="Times-Roman"/>
                  </a:rPr>
                  <a:t>, respectively, and</a:t>
                </a:r>
              </a:p>
              <a:p>
                <a:pPr lvl="1" algn="just"/>
                <a:r>
                  <a:rPr lang="en-US" sz="2400" b="0" i="1" u="none" strike="noStrike" baseline="0" dirty="0">
                    <a:latin typeface="Times-Italic"/>
                  </a:rPr>
                  <a:t/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r</a:t>
                </a:r>
                <a:r>
                  <a:rPr lang="en-US" sz="2400" b="1" i="1" baseline="30000" dirty="0">
                    <a:solidFill>
                      <a:srgbClr val="FF0000"/>
                    </a:solidFill>
                    <a:latin typeface="Times-Italic"/>
                  </a:rPr>
                  <a:t>*</a:t>
                </a:r>
                <a:r>
                  <a:rPr lang="en-US" sz="2400" b="0" i="0" u="none" strike="noStrike" baseline="0" dirty="0">
                    <a:latin typeface="MTSY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denoting the Kleene closure of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lvl="1" algn="just"/>
                <a:endParaRPr lang="en-US" sz="2400" b="0" i="0" u="none" strike="noStrike" baseline="0" dirty="0">
                  <a:latin typeface="Times-Roman"/>
                </a:endParaRPr>
              </a:p>
              <a:p>
                <a:pPr lvl="1" algn="just"/>
                <a:r>
                  <a:rPr lang="en-US" sz="2400" b="1" i="0" u="none" strike="noStrike" baseline="0" dirty="0">
                    <a:latin typeface="Times-Bold"/>
                  </a:rPr>
                  <a:t>3.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denoting the set containing only the empty string.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E67A43E7-0C26-4CBD-BEAA-A287C511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8" y="2080307"/>
                <a:ext cx="11584745" cy="4524315"/>
              </a:xfrm>
              <a:prstGeom prst="rect">
                <a:avLst/>
              </a:prstGeom>
              <a:blipFill>
                <a:blip r:embed="rId2"/>
                <a:stretch>
                  <a:fillRect l="-736" t="-941" r="-736" b="-20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9044C2-7ED7-442C-AE61-B4D9055604A0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43559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1C3D7FD-BFFB-4519-AC64-00E8A08769A4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85874A5-E688-48D9-880F-160F67CA89FB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3771349-2D9B-4BE7-911E-054D7B83B8C2}"/>
              </a:ext>
            </a:extLst>
          </p:cNvPr>
          <p:cNvSpPr txBox="1"/>
          <p:nvPr/>
        </p:nvSpPr>
        <p:spPr>
          <a:xfrm>
            <a:off x="182880" y="490580"/>
            <a:ext cx="11830930" cy="623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900" dirty="0">
                <a:latin typeface="Times-Roman"/>
              </a:rPr>
              <a:t>S</a:t>
            </a:r>
            <a:r>
              <a:rPr lang="en-US" sz="1900" b="0" i="0" u="none" strike="noStrike" baseline="0" dirty="0">
                <a:latin typeface="Times-Roman"/>
              </a:rPr>
              <a:t>ome </a:t>
            </a:r>
            <a:r>
              <a:rPr lang="en-US" sz="1900" b="1" i="1" u="none" strike="noStrike" baseline="0" dirty="0">
                <a:solidFill>
                  <a:srgbClr val="0070C0"/>
                </a:solidFill>
                <a:latin typeface="Times-Roman"/>
              </a:rPr>
              <a:t>examples of REs </a:t>
            </a:r>
            <a:r>
              <a:rPr lang="en-US" sz="1900" b="0" i="0" u="none" strike="noStrike" baseline="0" dirty="0">
                <a:latin typeface="Times-Roman"/>
              </a:rPr>
              <a:t>from programming languages</a:t>
            </a:r>
          </a:p>
          <a:p>
            <a:endParaRPr lang="en-US" sz="1900" dirty="0">
              <a:latin typeface="Times-Roman"/>
            </a:endParaRPr>
          </a:p>
          <a:p>
            <a:pPr marL="342900" indent="-342900" algn="l">
              <a:buAutoNum type="arabicParenBoth"/>
            </a:pPr>
            <a:r>
              <a:rPr lang="en-US" sz="1900" b="1" i="1" u="none" strike="noStrike" baseline="0" dirty="0">
                <a:latin typeface="Times-Roman"/>
              </a:rPr>
              <a:t>identifiers</a:t>
            </a:r>
            <a:r>
              <a:rPr lang="en-US" sz="1900" b="0" i="0" u="none" strike="noStrike" baseline="0" dirty="0">
                <a:latin typeface="Times-Roman"/>
              </a:rPr>
              <a:t> - an alphabetic character followed by zero or more alphanumeric characters,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dirty="0">
                <a:solidFill>
                  <a:srgbClr val="0070C0"/>
                </a:solidFill>
                <a:latin typeface="MTSY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 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</a:t>
            </a:r>
            <a:r>
              <a:rPr lang="en-US" sz="1900" b="1" i="1" u="none" strike="noStrike" baseline="30000" dirty="0">
                <a:solidFill>
                  <a:srgbClr val="FF0000"/>
                </a:solidFill>
                <a:latin typeface="Times-Roman"/>
              </a:rPr>
              <a:t>*</a:t>
            </a:r>
            <a: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  <a:t/>
            </a:r>
            <a:b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</a:br>
            <a: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  <a:t>               </a:t>
            </a:r>
          </a:p>
          <a:p>
            <a:pPr algn="l"/>
            <a:r>
              <a:rPr lang="en-US" sz="1900" baseline="30000" dirty="0">
                <a:latin typeface="Times-Roman"/>
              </a:rPr>
              <a:t>             </a:t>
            </a:r>
            <a:r>
              <a:rPr lang="en-US" sz="1900" dirty="0">
                <a:latin typeface="Times-Roman"/>
              </a:rPr>
              <a:t>If the length of the identifier is restricted to maximum of 6 character,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dirty="0">
                <a:solidFill>
                  <a:srgbClr val="FF0000"/>
                </a:solidFill>
                <a:latin typeface="MTSY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 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</a:t>
            </a:r>
            <a:r>
              <a:rPr lang="en-US" sz="1900" b="1" i="1" baseline="30000" dirty="0">
                <a:solidFill>
                  <a:srgbClr val="FF0000"/>
                </a:solidFill>
                <a:latin typeface="Times-Roman"/>
              </a:rPr>
              <a:t>5</a:t>
            </a:r>
            <a:endParaRPr lang="en-US" sz="1900" b="1" i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  <a:t>          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(2) </a:t>
            </a:r>
            <a:r>
              <a:rPr lang="en-US" sz="1900" b="1" i="1" dirty="0">
                <a:latin typeface="Times-Roman"/>
              </a:rPr>
              <a:t>unsigned integer </a:t>
            </a:r>
            <a:r>
              <a:rPr lang="en-US" sz="1900" b="0" i="0" u="none" strike="noStrike" baseline="0" dirty="0">
                <a:latin typeface="Times-Roman"/>
              </a:rPr>
              <a:t>- either zero or a nonzero digit followed by zero or more digits</a:t>
            </a:r>
          </a:p>
          <a:p>
            <a:pPr algn="l"/>
            <a:r>
              <a:rPr lang="en-US" sz="1900" dirty="0">
                <a:latin typeface="Times-Roman"/>
              </a:rPr>
              <a:t>        	 The RE is 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en-US" sz="1900" b="1" dirty="0">
                <a:solidFill>
                  <a:srgbClr val="FF0000"/>
                </a:solidFill>
                <a:latin typeface="MTSY"/>
              </a:rPr>
              <a:t>|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1. . . 9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] [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u="none" strike="noStrike" baseline="30000" dirty="0">
                <a:solidFill>
                  <a:srgbClr val="FF0000"/>
                </a:solidFill>
                <a:latin typeface="Times-Roman"/>
              </a:rPr>
              <a:t>*</a:t>
            </a:r>
          </a:p>
          <a:p>
            <a:pPr algn="l"/>
            <a:endParaRPr lang="en-US" sz="1900" b="1" baseline="300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dirty="0">
                <a:latin typeface="Times-Roman"/>
              </a:rPr>
              <a:t>(3) </a:t>
            </a:r>
            <a:r>
              <a:rPr lang="en-US" sz="1900" b="1" i="1" dirty="0">
                <a:latin typeface="Times-Roman"/>
              </a:rPr>
              <a:t>Unsigned real numbers </a:t>
            </a:r>
          </a:p>
          <a:p>
            <a:pPr algn="l"/>
            <a:r>
              <a:rPr lang="en-US" sz="1900" b="1" dirty="0">
                <a:solidFill>
                  <a:srgbClr val="FF0000"/>
                </a:solidFill>
                <a:latin typeface="Times-Roman"/>
              </a:rPr>
              <a:t> </a:t>
            </a:r>
            <a:r>
              <a:rPr lang="en-US" sz="1900" dirty="0">
                <a:latin typeface="Times-Roman"/>
              </a:rPr>
              <a:t>    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Italic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1. . . 9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*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) (</a:t>
            </a:r>
            <a:r>
              <a:rPr lang="el-GR" sz="1900" b="1" i="1" dirty="0">
                <a:solidFill>
                  <a:srgbClr val="FF0000"/>
                </a:solidFill>
              </a:rPr>
              <a:t>ε</a:t>
            </a:r>
            <a:r>
              <a:rPr lang="en-US" sz="1900" b="1" i="1" dirty="0">
                <a:solidFill>
                  <a:srgbClr val="FF0000"/>
                </a:solidFill>
              </a:rPr>
              <a:t> | .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 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*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endParaRPr lang="en-US" sz="1900" b="1" i="1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	The first part is just the </a:t>
            </a:r>
            <a:r>
              <a:rPr lang="en-US" sz="1900" b="0" i="0" u="none" strike="noStrike" baseline="0" dirty="0">
                <a:latin typeface="Times-RomanSC"/>
              </a:rPr>
              <a:t>RE </a:t>
            </a:r>
            <a:r>
              <a:rPr lang="en-US" sz="1900" b="0" i="0" u="none" strike="noStrike" baseline="0" dirty="0">
                <a:latin typeface="Times-Roman"/>
              </a:rPr>
              <a:t>for an integer. The rest generates either the empty string or a decimal point followed by  </a:t>
            </a:r>
          </a:p>
          <a:p>
            <a:pPr algn="l"/>
            <a:r>
              <a:rPr lang="en-US" sz="1900" dirty="0">
                <a:latin typeface="Times-Roman"/>
              </a:rPr>
              <a:t>                </a:t>
            </a:r>
            <a:r>
              <a:rPr lang="en-US" sz="1900" b="0" i="0" u="none" strike="noStrike" baseline="0" dirty="0">
                <a:latin typeface="Times-Roman"/>
              </a:rPr>
              <a:t>zero or more digits</a:t>
            </a:r>
            <a:r>
              <a:rPr lang="en-US" sz="1900" b="0" i="0" u="none" strike="noStrike" baseline="0" dirty="0" smtClean="0">
                <a:latin typeface="Times-Roman"/>
              </a:rPr>
              <a:t>.</a:t>
            </a:r>
          </a:p>
          <a:p>
            <a:pPr algn="l"/>
            <a:endParaRPr lang="en-US" sz="19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(</a:t>
            </a:r>
            <a:r>
              <a:rPr lang="en-US" sz="1900" b="1" i="1" dirty="0">
                <a:latin typeface="Times-Roman"/>
              </a:rPr>
              <a:t>4) Quoted character strings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        Using complement operator, the </a:t>
            </a:r>
            <a:r>
              <a:rPr lang="en-US" sz="1900" b="0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 for a character string is 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Times-Roman"/>
              </a:rPr>
              <a:t>“ (ˆ”)*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Times-Roman"/>
              </a:rPr>
              <a:t>”.</a:t>
            </a:r>
          </a:p>
          <a:p>
            <a:pPr algn="l"/>
            <a:endParaRPr lang="en-US" sz="1900" b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1" i="1" dirty="0">
                <a:latin typeface="Times-Roman"/>
              </a:rPr>
              <a:t>(5) Comments</a:t>
            </a:r>
          </a:p>
          <a:p>
            <a:pPr algn="l"/>
            <a:r>
              <a:rPr lang="en-US" sz="1900" b="1" i="1" dirty="0">
                <a:latin typeface="Times-Roman"/>
              </a:rPr>
              <a:t>               </a:t>
            </a:r>
            <a:r>
              <a:rPr lang="en-US" sz="1900" b="1" i="1" dirty="0">
                <a:solidFill>
                  <a:srgbClr val="FF0000"/>
                </a:solidFill>
                <a:latin typeface="Times-Roman"/>
              </a:rPr>
              <a:t>The RE is 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// (ˆ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LetterGothic"/>
              </a:rPr>
              <a:t>\n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)*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LetterGothic"/>
              </a:rPr>
              <a:t>\n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,</a:t>
            </a:r>
            <a:endParaRPr lang="en-US" sz="1900" b="1" i="1" dirty="0">
              <a:solidFill>
                <a:srgbClr val="FF0000"/>
              </a:solidFill>
              <a:latin typeface="Times-Roman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25AAE1EC-DB9B-4C61-867D-55DF83416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51073715"/>
              </p:ext>
            </p:extLst>
          </p:nvPr>
        </p:nvGraphicFramePr>
        <p:xfrm>
          <a:off x="8171790" y="5723721"/>
          <a:ext cx="3802160" cy="1024255"/>
        </p:xfrm>
        <a:graphic>
          <a:graphicData uri="http://schemas.openxmlformats.org/presentationml/2006/ole">
            <p:oleObj spid="_x0000_s29773" name="Bitmap Image" r:id="rId3" imgW="2333520" imgH="62856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826621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11AA265-252F-4620-A3B5-8B8C99F641DF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9B1E1A-E5AE-483E-8506-8A7EC53C8281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2ED211-6844-4AC8-9859-87456A5B2D45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3E1A91-EE95-4B06-B251-5DCEBB8DDE26}"/>
              </a:ext>
            </a:extLst>
          </p:cNvPr>
          <p:cNvSpPr txBox="1"/>
          <p:nvPr/>
        </p:nvSpPr>
        <p:spPr>
          <a:xfrm>
            <a:off x="335279" y="751344"/>
            <a:ext cx="11523786" cy="3662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Multiline comments in </a:t>
            </a:r>
            <a:r>
              <a:rPr lang="en-US" sz="2400" b="0" i="0" u="none" strike="noStrike" baseline="0" dirty="0">
                <a:latin typeface="Times-RomanSC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  <a:r>
              <a:rPr lang="en-US" sz="2400" b="0" i="0" u="none" strike="noStrike" baseline="0" dirty="0" err="1">
                <a:latin typeface="Times-RomanSC"/>
              </a:rPr>
              <a:t>c++</a:t>
            </a:r>
            <a:r>
              <a:rPr lang="en-US" sz="2400" b="0" i="0" u="none" strike="noStrike" baseline="0" dirty="0">
                <a:latin typeface="Times-Roman"/>
              </a:rPr>
              <a:t>, and Java begin with the delimiter </a:t>
            </a:r>
            <a:r>
              <a:rPr lang="en-US" sz="2400" b="0" i="0" u="none" strike="noStrike" baseline="0" dirty="0">
                <a:latin typeface="LetterGothic"/>
              </a:rPr>
              <a:t>/* </a:t>
            </a:r>
            <a:r>
              <a:rPr lang="en-US" sz="2400" b="0" i="0" u="none" strike="noStrike" baseline="0" dirty="0">
                <a:latin typeface="Times-Roman"/>
              </a:rPr>
              <a:t>and end with </a:t>
            </a:r>
            <a:r>
              <a:rPr lang="en-US" sz="2400" b="0" i="0" u="none" strike="noStrike" baseline="0" dirty="0">
                <a:latin typeface="LetterGothic"/>
              </a:rPr>
              <a:t>*/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400" dirty="0">
              <a:latin typeface="Times-Roman"/>
            </a:endParaRP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If we could disallow </a:t>
            </a:r>
            <a:r>
              <a:rPr lang="en-US" sz="2400" b="0" i="0" u="none" strike="noStrike" baseline="0" dirty="0">
                <a:latin typeface="LetterGothic"/>
              </a:rPr>
              <a:t>* </a:t>
            </a:r>
            <a:r>
              <a:rPr lang="en-US" sz="2400" b="0" i="0" u="none" strike="noStrike" baseline="0" dirty="0">
                <a:latin typeface="Times-Roman"/>
              </a:rPr>
              <a:t>in a comment, the </a:t>
            </a:r>
            <a:r>
              <a:rPr lang="en-US" sz="2400" dirty="0">
                <a:latin typeface="Times-RomanSC"/>
              </a:rPr>
              <a:t>RE is simple : </a:t>
            </a:r>
            <a:r>
              <a:rPr lang="en-US" sz="2400" b="0" i="0" u="none" strike="noStrike" baseline="0" dirty="0">
                <a:latin typeface="Times-Roman"/>
              </a:rPr>
              <a:t>simple: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/*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(ˆ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*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400" baseline="30000" dirty="0">
                <a:solidFill>
                  <a:srgbClr val="FF0000"/>
                </a:solidFill>
                <a:latin typeface="MTSY"/>
              </a:rPr>
              <a:t>*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*/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pPr algn="l"/>
            <a:r>
              <a:rPr lang="en-US" sz="2400" b="1" i="1" dirty="0" err="1">
                <a:solidFill>
                  <a:srgbClr val="002060"/>
                </a:solidFill>
                <a:latin typeface="Times-Roman"/>
              </a:rPr>
              <a:t>Eg.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 /* This program is for Matrix Multiplication */</a:t>
            </a:r>
            <a:endParaRPr lang="en-US" sz="2400" b="1" i="1" u="none" strike="noStrike" baseline="0" dirty="0">
              <a:solidFill>
                <a:srgbClr val="002060"/>
              </a:solidFill>
              <a:latin typeface="Times-Roman"/>
            </a:endParaRPr>
          </a:p>
          <a:p>
            <a:pPr algn="l"/>
            <a:endParaRPr lang="en-US" sz="24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2400" dirty="0">
                <a:latin typeface="Times-Roman"/>
              </a:rPr>
              <a:t>If we allow * in the comments sentence the RE is complex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/*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( ˆ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 </a:t>
            </a:r>
            <a:r>
              <a:rPr lang="en-US" sz="2000" b="1" dirty="0">
                <a:solidFill>
                  <a:srgbClr val="FF0000"/>
                </a:solidFill>
                <a:latin typeface="MTSY"/>
              </a:rPr>
              <a:t>|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</a:t>
            </a:r>
            <a:r>
              <a:rPr lang="en-US" sz="2000" b="1" baseline="30000" dirty="0">
                <a:solidFill>
                  <a:srgbClr val="FF0000"/>
                </a:solidFill>
                <a:latin typeface="MTSY"/>
              </a:rPr>
              <a:t>+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ˆ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/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*/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r>
              <a:rPr lang="en-US" sz="2400" b="1" i="1" dirty="0" err="1">
                <a:solidFill>
                  <a:srgbClr val="002060"/>
                </a:solidFill>
                <a:latin typeface="Times-Roman"/>
              </a:rPr>
              <a:t>Eg.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 /* The * used in program is to print * triangle */</a:t>
            </a:r>
          </a:p>
          <a:p>
            <a:pPr algn="l"/>
            <a:endParaRPr lang="en-US" sz="2000" b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Times-Roman"/>
              </a:rPr>
              <a:t>The Corresponding FA is</a:t>
            </a:r>
            <a:endParaRPr lang="en-US" sz="2400" b="1" dirty="0">
              <a:solidFill>
                <a:srgbClr val="FF0000"/>
              </a:solidFill>
              <a:latin typeface="Times-Roman"/>
            </a:endParaRPr>
          </a:p>
          <a:p>
            <a:pPr algn="l"/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5E503E11-1607-421F-9571-1228F9A4C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53428969"/>
              </p:ext>
            </p:extLst>
          </p:nvPr>
        </p:nvGraphicFramePr>
        <p:xfrm>
          <a:off x="3619015" y="3776270"/>
          <a:ext cx="6777842" cy="3004786"/>
        </p:xfrm>
        <a:graphic>
          <a:graphicData uri="http://schemas.openxmlformats.org/presentationml/2006/ole">
            <p:oleObj spid="_x0000_s38965" name="Bitmap Image" r:id="rId3" imgW="3781440" imgH="16765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75887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C0FCA7-7B2F-4AB7-A7BA-5547838490E4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41028C-9419-4595-8398-44785E68EDC2}"/>
              </a:ext>
            </a:extLst>
          </p:cNvPr>
          <p:cNvSpPr txBox="1"/>
          <p:nvPr/>
        </p:nvSpPr>
        <p:spPr>
          <a:xfrm>
            <a:off x="168812" y="715665"/>
            <a:ext cx="11549576" cy="6042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Times-Roman"/>
              </a:rPr>
              <a:t>(7) Unlimited set of register names</a:t>
            </a:r>
          </a:p>
          <a:p>
            <a:r>
              <a:rPr lang="en-US" sz="2000" dirty="0">
                <a:latin typeface="Times-Roman"/>
              </a:rPr>
              <a:t>           </a:t>
            </a:r>
            <a:r>
              <a:rPr lang="en-US" sz="2000" dirty="0">
                <a:solidFill>
                  <a:srgbClr val="FF0000"/>
                </a:solidFill>
                <a:latin typeface="Times-Roman"/>
              </a:rPr>
              <a:t>The RE is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r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2000" baseline="30000" dirty="0">
                <a:solidFill>
                  <a:srgbClr val="FF0000"/>
                </a:solidFill>
                <a:latin typeface="MTSY"/>
              </a:rPr>
              <a:t>+</a:t>
            </a:r>
          </a:p>
          <a:p>
            <a:endParaRPr lang="en-US" sz="2000" baseline="30000" dirty="0">
              <a:solidFill>
                <a:srgbClr val="FF0000"/>
              </a:solidFill>
              <a:latin typeface="MTSY"/>
            </a:endParaRPr>
          </a:p>
          <a:p>
            <a:r>
              <a:rPr lang="en-US" sz="2000" b="0" i="0" u="none" strike="noStrike" baseline="0" dirty="0">
                <a:latin typeface="Times-Roman"/>
              </a:rPr>
              <a:t>           This recognizer accepts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r29</a:t>
            </a:r>
            <a:r>
              <a:rPr lang="en-US" sz="2000" b="0" i="0" u="none" strike="noStrike" baseline="0" dirty="0">
                <a:latin typeface="Times-Roman"/>
              </a:rPr>
              <a:t>, and rejects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s29</a:t>
            </a:r>
            <a:r>
              <a:rPr lang="en-US" sz="2000" b="0" i="0" u="none" strike="noStrike" baseline="0" dirty="0">
                <a:latin typeface="Times-Roman"/>
              </a:rPr>
              <a:t>. It also accepts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r99999.</a:t>
            </a:r>
          </a:p>
          <a:p>
            <a:endParaRPr lang="en-US" sz="2000" i="1" dirty="0">
              <a:solidFill>
                <a:srgbClr val="FF0000"/>
              </a:solidFill>
              <a:latin typeface="LetterGothic"/>
            </a:endParaRPr>
          </a:p>
          <a:p>
            <a:r>
              <a:rPr lang="en-US" sz="2000" b="0" u="none" strike="noStrike" baseline="0" dirty="0">
                <a:latin typeface="LetterGothic"/>
              </a:rPr>
              <a:t>            The RE for register numberin</a:t>
            </a:r>
            <a:r>
              <a:rPr lang="en-US" sz="2000" dirty="0">
                <a:latin typeface="LetterGothic"/>
              </a:rPr>
              <a:t>g from </a:t>
            </a:r>
            <a:r>
              <a:rPr lang="en-US" sz="2000" dirty="0">
                <a:solidFill>
                  <a:srgbClr val="FF0000"/>
                </a:solidFill>
                <a:latin typeface="LetterGothic"/>
              </a:rPr>
              <a:t>r0 to r31 </a:t>
            </a:r>
            <a:r>
              <a:rPr lang="en-US" sz="2000" dirty="0">
                <a:latin typeface="LetterGothic"/>
              </a:rPr>
              <a:t>is 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r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 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0. . . 2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([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)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4. . . 9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3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1 |</a:t>
            </a:r>
            <a:r>
              <a:rPr lang="el-GR" sz="2000" b="1" dirty="0">
                <a:solidFill>
                  <a:srgbClr val="FF0000"/>
                </a:solidFill>
              </a:rPr>
              <a:t> ε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)) )</a:t>
            </a:r>
          </a:p>
          <a:p>
            <a:endParaRPr lang="pt-BR" sz="2000" dirty="0">
              <a:solidFill>
                <a:srgbClr val="FF0000"/>
              </a:solidFill>
              <a:latin typeface="Times-Roman"/>
            </a:endParaRPr>
          </a:p>
          <a:p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          It accepts </a:t>
            </a:r>
            <a:r>
              <a:rPr lang="pt-BR" sz="2000" b="0" i="0" u="none" strike="noStrike" baseline="0" dirty="0">
                <a:latin typeface="LetterGothic"/>
              </a:rPr>
              <a:t>r0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r00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r01</a:t>
            </a:r>
            <a:r>
              <a:rPr lang="pt-BR" sz="2000" b="0" i="0" u="none" strike="noStrike" baseline="0" dirty="0">
                <a:latin typeface="Times-Roman"/>
              </a:rPr>
              <a:t>, and </a:t>
            </a:r>
            <a:r>
              <a:rPr lang="pt-BR" sz="2000" b="0" i="0" u="none" strike="noStrike" baseline="0" dirty="0">
                <a:latin typeface="LetterGothic"/>
              </a:rPr>
              <a:t>r31</a:t>
            </a:r>
            <a:r>
              <a:rPr lang="pt-BR" sz="2000" b="0" i="0" u="none" strike="noStrike" baseline="0" dirty="0">
                <a:latin typeface="Times-Roman"/>
              </a:rPr>
              <a:t>, but rejects </a:t>
            </a:r>
            <a:r>
              <a:rPr lang="pt-BR" sz="2000" b="0" i="0" u="none" strike="noStrike" baseline="0" dirty="0">
                <a:latin typeface="LetterGothic"/>
              </a:rPr>
              <a:t>r001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r32</a:t>
            </a:r>
            <a:r>
              <a:rPr lang="pt-BR" sz="2000" b="0" i="0" u="none" strike="noStrike" baseline="0" dirty="0">
                <a:latin typeface="Times-Roman"/>
              </a:rPr>
              <a:t>, and </a:t>
            </a:r>
            <a:r>
              <a:rPr lang="pt-BR" sz="2000" b="0" i="0" u="none" strike="noStrike" baseline="0" dirty="0">
                <a:latin typeface="LetterGothic"/>
              </a:rPr>
              <a:t>r99999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.</a:t>
            </a:r>
          </a:p>
          <a:p>
            <a:endParaRPr lang="en-US" sz="2000" b="1" dirty="0">
              <a:solidFill>
                <a:srgbClr val="FF0000"/>
              </a:solidFill>
              <a:latin typeface="LetterGothic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						The corresponding FA:</a:t>
            </a:r>
            <a:endParaRPr lang="en-US" sz="2000" b="1" i="0" u="none" strike="noStrike" baseline="0" dirty="0">
              <a:solidFill>
                <a:srgbClr val="FF0000"/>
              </a:solidFill>
              <a:latin typeface="LetterGothic"/>
            </a:endParaRPr>
          </a:p>
          <a:p>
            <a:endParaRPr lang="en-US" sz="2000" b="1" dirty="0">
              <a:solidFill>
                <a:srgbClr val="FF0000"/>
              </a:solidFill>
              <a:latin typeface="LetterGothic"/>
            </a:endParaRPr>
          </a:p>
          <a:p>
            <a:endParaRPr lang="pt-BR" sz="2000" b="0" i="0" u="none" strike="noStrike" baseline="0" dirty="0">
              <a:solidFill>
                <a:srgbClr val="FF0000"/>
              </a:solidFill>
              <a:latin typeface="Times-Roman"/>
            </a:endParaRPr>
          </a:p>
          <a:p>
            <a:r>
              <a:rPr lang="en-US" sz="2000" b="0" u="none" strike="noStrike" baseline="0" dirty="0">
                <a:latin typeface="LetterGothic"/>
              </a:rPr>
              <a:t>Alternate RE for r0 to r31 is</a:t>
            </a:r>
          </a:p>
          <a:p>
            <a:endParaRPr lang="en-US" sz="2000" dirty="0">
              <a:latin typeface="LetterGothic"/>
            </a:endParaRPr>
          </a:p>
          <a:p>
            <a:endParaRPr lang="en-US" sz="2000" b="0" u="none" strike="noStrike" baseline="0" dirty="0">
              <a:latin typeface="LetterGothic"/>
            </a:endParaRPr>
          </a:p>
          <a:p>
            <a:endParaRPr lang="en-US" sz="2000" dirty="0">
              <a:latin typeface="LetterGothic"/>
            </a:endParaRPr>
          </a:p>
          <a:p>
            <a:endParaRPr lang="en-US" sz="2000" b="0" u="none" strike="noStrike" baseline="0" dirty="0">
              <a:latin typeface="LetterGothic"/>
            </a:endParaRPr>
          </a:p>
          <a:p>
            <a:endParaRPr lang="en-US" sz="2000" i="1" dirty="0">
              <a:solidFill>
                <a:srgbClr val="FF0000"/>
              </a:solidFill>
              <a:latin typeface="LetterGothic"/>
            </a:endParaRPr>
          </a:p>
          <a:p>
            <a:endParaRPr lang="en-US" sz="2000" i="1" baseline="30000" dirty="0">
              <a:solidFill>
                <a:srgbClr val="FF0000"/>
              </a:solidFill>
              <a:latin typeface="Times-Roman"/>
            </a:endParaRPr>
          </a:p>
          <a:p>
            <a:endParaRPr lang="en-US" sz="20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5E3DCB3E-A0F0-44BB-B9CD-C3678844F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6475334"/>
              </p:ext>
            </p:extLst>
          </p:nvPr>
        </p:nvGraphicFramePr>
        <p:xfrm>
          <a:off x="6982264" y="3851029"/>
          <a:ext cx="4385785" cy="2804027"/>
        </p:xfrm>
        <a:graphic>
          <a:graphicData uri="http://schemas.openxmlformats.org/presentationml/2006/ole">
            <p:oleObj spid="_x0000_s30861" name="Bitmap Image" r:id="rId3" imgW="2905200" imgH="185724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8BA791D7-8654-4F4F-A384-DF6F6334F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385971"/>
              </p:ext>
            </p:extLst>
          </p:nvPr>
        </p:nvGraphicFramePr>
        <p:xfrm>
          <a:off x="253219" y="4855654"/>
          <a:ext cx="6611817" cy="1432604"/>
        </p:xfrm>
        <a:graphic>
          <a:graphicData uri="http://schemas.openxmlformats.org/presentationml/2006/ole">
            <p:oleObj spid="_x0000_s30862" name="Bitmap Image" r:id="rId4" imgW="5086440" imgH="75240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6868411-7083-4E55-8FF4-ECCFE177AC3A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163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4E0BE63-DDD5-4D72-8313-FC4E4E30FDB5}"/>
              </a:ext>
            </a:extLst>
          </p:cNvPr>
          <p:cNvSpPr txBox="1"/>
          <p:nvPr/>
        </p:nvSpPr>
        <p:spPr>
          <a:xfrm>
            <a:off x="215704" y="776437"/>
            <a:ext cx="11760592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Scanning is the first stage of a three-part process that the compiler uses to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understand the input program.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scanner, or lexical analyzer</a:t>
            </a:r>
            <a:r>
              <a:rPr lang="en-US" sz="2400" b="0" i="0" u="none" strike="noStrike" baseline="0" dirty="0">
                <a:latin typeface="Times-Roman"/>
              </a:rPr>
              <a:t>, reads a stream of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characters</a:t>
            </a:r>
            <a:r>
              <a:rPr lang="en-US" sz="2400" b="0" i="0" u="none" strike="noStrike" baseline="0" dirty="0">
                <a:latin typeface="Times-Roman"/>
              </a:rPr>
              <a:t> and produces a stream of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words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aggregates characters to form words and applies a set of rules to determine whether or not each word is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legal</a:t>
            </a:r>
            <a:r>
              <a:rPr lang="en-US" sz="2400" b="0" i="0" u="none" strike="noStrike" baseline="0" dirty="0">
                <a:latin typeface="Times-Roman"/>
              </a:rPr>
              <a:t> in the source language.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the word is valid, the scanner assigns it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syntactic category</a:t>
            </a:r>
            <a:r>
              <a:rPr lang="en-US" sz="2400" b="0" i="0" u="none" strike="noStrike" baseline="0" dirty="0">
                <a:latin typeface="Times-Roman"/>
              </a:rPr>
              <a:t>, or part of speech.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he scanner is the only pass in the compiler that manipulates every character of the input program.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96E9D6-A2E6-47CD-B26D-36BAB97D58D1}"/>
              </a:ext>
            </a:extLst>
          </p:cNvPr>
          <p:cNvSpPr txBox="1"/>
          <p:nvPr/>
        </p:nvSpPr>
        <p:spPr>
          <a:xfrm>
            <a:off x="3629464" y="5786889"/>
            <a:ext cx="622971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This is an aggregation and classification process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70575102-B776-4688-AAD1-1652C9F2C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3036083"/>
              </p:ext>
            </p:extLst>
          </p:nvPr>
        </p:nvGraphicFramePr>
        <p:xfrm>
          <a:off x="0" y="5739243"/>
          <a:ext cx="3413760" cy="1018622"/>
        </p:xfrm>
        <a:graphic>
          <a:graphicData uri="http://schemas.openxmlformats.org/presentationml/2006/ole">
            <p:oleObj spid="_x0000_s9339" name="Bitmap Image" r:id="rId3" imgW="2362320" imgH="7048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71718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DF33073-2C8D-43CD-B08C-45DB11EB5FAF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CF95D5-9E03-4741-AB89-EFA0523B437D}"/>
              </a:ext>
            </a:extLst>
          </p:cNvPr>
          <p:cNvSpPr txBox="1"/>
          <p:nvPr/>
        </p:nvSpPr>
        <p:spPr>
          <a:xfrm>
            <a:off x="6836900" y="76944"/>
            <a:ext cx="268692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Closure propertie</a:t>
            </a:r>
            <a:r>
              <a:rPr lang="en-US" b="1" dirty="0">
                <a:latin typeface="Myriad-Bold"/>
              </a:rPr>
              <a:t>s of 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DD7B3D-AC2C-47F5-BC24-EE2EF68CE3FC}"/>
              </a:ext>
            </a:extLst>
          </p:cNvPr>
          <p:cNvSpPr txBox="1"/>
          <p:nvPr/>
        </p:nvSpPr>
        <p:spPr>
          <a:xfrm>
            <a:off x="262598" y="1256772"/>
            <a:ext cx="1159646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800" b="0" i="0" u="none" strike="noStrike" baseline="0" dirty="0">
                <a:latin typeface="Times-Roman"/>
              </a:rPr>
              <a:t> have many interesting and useful properties, which are playing a critical role in the constructions that build recognizers from </a:t>
            </a:r>
            <a:r>
              <a:rPr lang="en-US" sz="2800" dirty="0" err="1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800" b="0" i="0" u="none" strike="noStrike" baseline="0" dirty="0" err="1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800" b="0" i="0" u="none" strike="noStrike" baseline="0" dirty="0" err="1">
                <a:latin typeface="Times-Roman"/>
              </a:rPr>
              <a:t>.</a:t>
            </a:r>
            <a:endParaRPr lang="en-US" sz="28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Regular expressions are 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closed</a:t>
            </a:r>
            <a:r>
              <a:rPr lang="en-US" sz="2800" b="0" i="0" u="none" strike="noStrike" baseline="0" dirty="0">
                <a:latin typeface="Times-Roman"/>
              </a:rPr>
              <a:t> under many operations—that is, if we apply the operation to an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800" b="0" i="0" u="none" strike="noStrike" baseline="0" dirty="0">
                <a:latin typeface="Times-RomanS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or a collection of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800" b="0" i="0" u="none" strike="noStrike" baseline="0" dirty="0">
                <a:latin typeface="Times-Roman"/>
              </a:rPr>
              <a:t>, the result is an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800" b="0" i="0" u="none" strike="noStrike" baseline="0" dirty="0">
                <a:latin typeface="Times-Roman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Obvious examples are concatenation, union, and closure.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8035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5368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5369" name="Bitmap Image" r:id="rId4" imgW="3552840" imgH="1095480" progId="Paint.Picture">
              <p:embed/>
            </p:oleObj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34B345D-1EBB-4B7E-9C4C-A8805D4CEC63}"/>
              </a:ext>
            </a:extLst>
          </p:cNvPr>
          <p:cNvSpPr/>
          <p:nvPr/>
        </p:nvSpPr>
        <p:spPr>
          <a:xfrm>
            <a:off x="1941342" y="2354135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726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C702C4-4FFC-4D99-A5A9-F0312F9B8F72}"/>
              </a:ext>
            </a:extLst>
          </p:cNvPr>
          <p:cNvSpPr txBox="1"/>
          <p:nvPr/>
        </p:nvSpPr>
        <p:spPr>
          <a:xfrm>
            <a:off x="379827" y="662748"/>
            <a:ext cx="1141847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goal with finite automata is to automate the derivation of executable scanners from a collection of </a:t>
            </a:r>
            <a:r>
              <a:rPr lang="en-US" sz="2000" b="1" i="1" u="none" strike="noStrike" baseline="0" dirty="0" err="1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 err="1">
                <a:latin typeface="Times-Roman"/>
              </a:rPr>
              <a:t>.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will discuss the constructions that transform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into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is suitable for direct implementation and an algorithm that derives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the language accepted by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Figure 2.3 shows the relationship between all of these constructions.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Will discuss </a:t>
            </a:r>
            <a:r>
              <a:rPr lang="en-US" sz="2000" b="0" i="1" u="none" strike="noStrike" baseline="0" dirty="0">
                <a:latin typeface="Times-Italic"/>
              </a:rPr>
              <a:t>deterministic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DFAs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0" i="1" u="none" strike="noStrike" baseline="0" dirty="0">
                <a:latin typeface="Times-Italic"/>
              </a:rPr>
              <a:t>nondeterministic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3658A4E-37D5-4603-9B7E-25D5D99B2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04913312"/>
              </p:ext>
            </p:extLst>
          </p:nvPr>
        </p:nvGraphicFramePr>
        <p:xfrm>
          <a:off x="215901" y="3479931"/>
          <a:ext cx="5880100" cy="2837175"/>
        </p:xfrm>
        <a:graphic>
          <a:graphicData uri="http://schemas.openxmlformats.org/presentationml/2006/ole">
            <p:oleObj spid="_x0000_s32835" name="Bitmap Image" r:id="rId3" imgW="5172120" imgH="249552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AEB67F-D15B-40C2-BD4C-E72A8F8D7AA3}"/>
              </a:ext>
            </a:extLst>
          </p:cNvPr>
          <p:cNvSpPr txBox="1"/>
          <p:nvPr/>
        </p:nvSpPr>
        <p:spPr>
          <a:xfrm>
            <a:off x="6360548" y="3499847"/>
            <a:ext cx="5566117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Construction of a DFA from an </a:t>
            </a:r>
            <a:r>
              <a:rPr lang="en-US" sz="2000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 three steps.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 (1)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Times-Roman"/>
              </a:rPr>
              <a:t>Thompson’s construction </a:t>
            </a:r>
            <a:r>
              <a:rPr lang="en-US" sz="2000" b="0" i="0" u="none" strike="noStrike" baseline="0" dirty="0">
                <a:latin typeface="Times-Roman"/>
              </a:rPr>
              <a:t>- derives an 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from an </a:t>
            </a:r>
            <a:r>
              <a:rPr lang="en-US" sz="2000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000" b="0" i="0" u="none" strike="noStrike" baseline="0" dirty="0">
              <a:latin typeface="Times-Roman"/>
            </a:endParaRP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1" dirty="0">
                <a:solidFill>
                  <a:srgbClr val="002060"/>
                </a:solidFill>
                <a:latin typeface="Times-Roman"/>
              </a:rPr>
              <a:t>The subset construction </a:t>
            </a:r>
            <a:r>
              <a:rPr lang="en-US" sz="2000" b="0" i="0" u="none" strike="noStrike" baseline="0" dirty="0">
                <a:latin typeface="Times-Roman"/>
              </a:rPr>
              <a:t>- builds a </a:t>
            </a:r>
            <a:r>
              <a:rPr lang="en-US" sz="2000" b="0" i="1" u="none" strike="noStrike" baseline="0" dirty="0">
                <a:latin typeface="Times-Roman"/>
              </a:rPr>
              <a:t>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simulates an </a:t>
            </a:r>
            <a:r>
              <a:rPr lang="en-US" sz="2000" dirty="0">
                <a:latin typeface="Times-RomanSC"/>
              </a:rPr>
              <a:t>NFA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000" b="0" i="0" u="none" strike="noStrike" baseline="0" dirty="0">
              <a:latin typeface="Times-Roman"/>
            </a:endParaRPr>
          </a:p>
          <a:p>
            <a:pPr algn="just"/>
            <a:r>
              <a:rPr lang="en-US" sz="2000" dirty="0">
                <a:latin typeface="Times-Roman"/>
              </a:rPr>
              <a:t>(3) </a:t>
            </a:r>
            <a:r>
              <a:rPr lang="en-US" sz="2000" b="1" dirty="0">
                <a:solidFill>
                  <a:srgbClr val="002060"/>
                </a:solidFill>
                <a:latin typeface="Times-Roman"/>
              </a:rPr>
              <a:t>Hopcroft’s algorithm </a:t>
            </a:r>
            <a:r>
              <a:rPr lang="en-US" sz="2000" dirty="0">
                <a:latin typeface="Times-Roman"/>
              </a:rPr>
              <a:t>-  m</a:t>
            </a:r>
            <a:r>
              <a:rPr lang="en-US" sz="2000" b="0" i="0" u="none" strike="noStrike" baseline="0" dirty="0">
                <a:latin typeface="Times-Roman"/>
              </a:rPr>
              <a:t>inimizes the DFA.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Kleene’s construction derives an </a:t>
            </a:r>
            <a:r>
              <a:rPr lang="en-US" sz="2000" dirty="0">
                <a:latin typeface="Times-RomanSC"/>
              </a:rPr>
              <a:t>RE </a:t>
            </a:r>
            <a:r>
              <a:rPr lang="en-US" sz="2000" b="0" i="0" u="none" strike="noStrike" baseline="0" dirty="0">
                <a:latin typeface="Times-Roman"/>
              </a:rPr>
              <a:t>from a DFA.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3900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872F571-883D-4DB2-9B08-C0D1DB7D7670}"/>
              </a:ext>
            </a:extLst>
          </p:cNvPr>
          <p:cNvSpPr txBox="1"/>
          <p:nvPr/>
        </p:nvSpPr>
        <p:spPr>
          <a:xfrm>
            <a:off x="351693" y="611834"/>
            <a:ext cx="10930596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Recall from the definition of an </a:t>
            </a:r>
            <a:r>
              <a:rPr lang="en-US" sz="2400" b="1" i="1" dirty="0">
                <a:latin typeface="Times-RomanSC"/>
              </a:rPr>
              <a:t>RE</a:t>
            </a:r>
            <a:r>
              <a:rPr lang="en-US" sz="2400" dirty="0">
                <a:latin typeface="Times-RomanSC"/>
              </a:rPr>
              <a:t> and </a:t>
            </a:r>
            <a:r>
              <a:rPr lang="en-US" sz="2400" b="1" i="1" dirty="0">
                <a:latin typeface="Times-RomanSC"/>
              </a:rPr>
              <a:t>FA</a:t>
            </a:r>
            <a:r>
              <a:rPr lang="en-US" sz="2400" dirty="0">
                <a:latin typeface="Times-RomanSC"/>
              </a:rPr>
              <a:t> that</a:t>
            </a:r>
          </a:p>
          <a:p>
            <a:pPr algn="l"/>
            <a:r>
              <a:rPr lang="en-US" sz="2400" b="0" i="0" u="none" strike="noStrike" baseline="0" dirty="0">
                <a:latin typeface="Times-RomanSC"/>
              </a:rPr>
              <a:t>       - W</a:t>
            </a:r>
            <a:r>
              <a:rPr lang="en-US" sz="2400" b="0" i="0" u="none" strike="noStrike" baseline="0" dirty="0">
                <a:latin typeface="Times-Roman"/>
              </a:rPr>
              <a:t>e </a:t>
            </a:r>
            <a:r>
              <a:rPr lang="en-US" sz="2400" dirty="0">
                <a:latin typeface="Times-Roman"/>
              </a:rPr>
              <a:t>d</a:t>
            </a:r>
            <a:r>
              <a:rPr lang="en-US" sz="2400" b="0" i="0" u="none" strike="noStrike" baseline="0" dirty="0">
                <a:latin typeface="Times-Roman"/>
              </a:rPr>
              <a:t>esignated the empty string,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 , as an RE. </a:t>
            </a:r>
          </a:p>
          <a:p>
            <a:pPr algn="l"/>
            <a:r>
              <a:rPr lang="en-US" sz="2400" dirty="0">
                <a:latin typeface="Times-Roman"/>
              </a:rPr>
              <a:t>       - </a:t>
            </a:r>
            <a:r>
              <a:rPr lang="en-US" sz="2400" b="0" i="0" u="none" strike="noStrike" baseline="0" dirty="0">
                <a:latin typeface="Times-Roman"/>
              </a:rPr>
              <a:t>None of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included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704F3A-EE03-487A-B8BE-E4C962196ACA}"/>
              </a:ext>
            </a:extLst>
          </p:cNvPr>
          <p:cNvSpPr txBox="1"/>
          <p:nvPr/>
        </p:nvSpPr>
        <p:spPr>
          <a:xfrm>
            <a:off x="351693" y="2228671"/>
            <a:ext cx="1167618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What role does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play in an </a:t>
            </a:r>
            <a:r>
              <a:rPr lang="en-US" sz="2400" b="0" i="0" u="none" strike="noStrike" baseline="0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use transitions on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combine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and form new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more complex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 err="1">
                <a:latin typeface="Times-Roman"/>
              </a:rPr>
              <a:t>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example, assume that we have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the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1" u="none" strike="noStrike" baseline="0" dirty="0">
                <a:latin typeface="Times-Italic"/>
              </a:rPr>
              <a:t>m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1" u="none" strike="noStrike" baseline="0" dirty="0"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called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1000" b="1" i="1" u="none" strike="noStrike" baseline="0" dirty="0" err="1">
                <a:solidFill>
                  <a:srgbClr val="FF0000"/>
                </a:solidFill>
                <a:latin typeface="Times-Italic"/>
              </a:rPr>
              <a:t>m</a:t>
            </a:r>
            <a:r>
              <a:rPr lang="en-US" sz="10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1" i="1" u="none" strike="noStrike" baseline="-25000" dirty="0" err="1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respectively.</a:t>
            </a:r>
            <a:endParaRPr lang="en-US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28A11BEF-DCD4-4BA0-B731-35BCDF0FA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90308063"/>
              </p:ext>
            </p:extLst>
          </p:nvPr>
        </p:nvGraphicFramePr>
        <p:xfrm>
          <a:off x="853000" y="4352157"/>
          <a:ext cx="4577130" cy="867096"/>
        </p:xfrm>
        <a:graphic>
          <a:graphicData uri="http://schemas.openxmlformats.org/presentationml/2006/ole">
            <p:oleObj spid="_x0000_s33975" name="Bitmap Image" r:id="rId3" imgW="3067200" imgH="581040" progId="Paint.Picture">
              <p:embed/>
            </p:oleObj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2BC470B-7824-4B44-8CA4-AE37512A738C}"/>
              </a:ext>
            </a:extLst>
          </p:cNvPr>
          <p:cNvSpPr txBox="1"/>
          <p:nvPr/>
        </p:nvSpPr>
        <p:spPr>
          <a:xfrm>
            <a:off x="328246" y="5375333"/>
            <a:ext cx="11676184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build an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mn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by adding a transition on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accepting state of </a:t>
            </a:r>
            <a:r>
              <a:rPr lang="en-US" sz="2400" i="1" dirty="0" err="1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m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the initial state of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renumbering the states, and using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’s</a:t>
            </a:r>
            <a:r>
              <a:rPr lang="en-US" sz="2400" b="0" i="0" u="none" strike="noStrike" baseline="0" dirty="0">
                <a:latin typeface="Times-Roman"/>
              </a:rPr>
              <a:t> accepting state as the accepting state for the new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FD2BCA20-219D-4A25-8C25-FC4B53171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7166153"/>
              </p:ext>
            </p:extLst>
          </p:nvPr>
        </p:nvGraphicFramePr>
        <p:xfrm>
          <a:off x="6166338" y="4337950"/>
          <a:ext cx="3793588" cy="892609"/>
        </p:xfrm>
        <a:graphic>
          <a:graphicData uri="http://schemas.openxmlformats.org/presentationml/2006/ole">
            <p:oleObj spid="_x0000_s33976" name="Bitmap Image" r:id="rId4" imgW="2752560" imgH="647640" progId="Paint.Picture">
              <p:embed/>
            </p:oleObj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F9F82742-5A71-4603-BD5D-BF9A4A5A0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28362488"/>
              </p:ext>
            </p:extLst>
          </p:nvPr>
        </p:nvGraphicFramePr>
        <p:xfrm>
          <a:off x="8499231" y="1114741"/>
          <a:ext cx="3528646" cy="1016030"/>
        </p:xfrm>
        <a:graphic>
          <a:graphicData uri="http://schemas.openxmlformats.org/presentationml/2006/ole">
            <p:oleObj spid="_x0000_s33977" name="Bitmap Image" r:id="rId5" imgW="2448000" imgH="704880" progId="Paint.Picture">
              <p:embed/>
            </p:oleObj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47CF988-18E6-4282-B844-A6E9AF90C377}"/>
              </a:ext>
            </a:extLst>
          </p:cNvPr>
          <p:cNvSpPr txBox="1"/>
          <p:nvPr/>
        </p:nvSpPr>
        <p:spPr>
          <a:xfrm>
            <a:off x="5430130" y="30778"/>
            <a:ext cx="40796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Nondeterministic Finite Automata - 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46058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E4A3E1-E9A5-44A1-9049-144D5928B4D8}"/>
              </a:ext>
            </a:extLst>
          </p:cNvPr>
          <p:cNvSpPr txBox="1"/>
          <p:nvPr/>
        </p:nvSpPr>
        <p:spPr>
          <a:xfrm>
            <a:off x="5430130" y="30778"/>
            <a:ext cx="40796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Nondeterministic Finite Automata - NFA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F64BCF4E-4F7B-44C8-B40D-5055499E3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985749"/>
              </p:ext>
            </p:extLst>
          </p:nvPr>
        </p:nvGraphicFramePr>
        <p:xfrm>
          <a:off x="271975" y="652215"/>
          <a:ext cx="3793588" cy="892609"/>
        </p:xfrm>
        <a:graphic>
          <a:graphicData uri="http://schemas.openxmlformats.org/presentationml/2006/ole">
            <p:oleObj spid="_x0000_s35052" name="Bitmap Image" r:id="rId3" imgW="2752560" imgH="647640" progId="Paint.Picture">
              <p:embed/>
            </p:oleObj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2BCC94-684B-4762-8C0F-87BCF41EB1F9}"/>
              </a:ext>
            </a:extLst>
          </p:cNvPr>
          <p:cNvSpPr txBox="1"/>
          <p:nvPr/>
        </p:nvSpPr>
        <p:spPr>
          <a:xfrm>
            <a:off x="4316438" y="775353"/>
            <a:ext cx="3559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Times-Roman"/>
              </a:rPr>
              <a:t>we can combine </a:t>
            </a:r>
            <a:r>
              <a:rPr lang="en-US" sz="2000" b="0" i="1" u="none" strike="noStrike" baseline="0" dirty="0">
                <a:latin typeface="Times-Italic"/>
              </a:rPr>
              <a:t>s</a:t>
            </a:r>
            <a:r>
              <a:rPr lang="en-US" sz="900" b="0" i="0" u="none" strike="noStrike" baseline="0" dirty="0">
                <a:latin typeface="Times-Roman"/>
              </a:rPr>
              <a:t>1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s</a:t>
            </a:r>
            <a:r>
              <a:rPr lang="en-US" sz="900" b="0" i="0" u="none" strike="noStrike" baseline="0" dirty="0">
                <a:latin typeface="Times-Roman"/>
              </a:rPr>
              <a:t>2 </a:t>
            </a:r>
            <a:r>
              <a:rPr lang="en-US" sz="2000" b="0" i="0" u="none" strike="noStrike" baseline="0" dirty="0">
                <a:latin typeface="Times-Roman"/>
              </a:rPr>
              <a:t>to eliminate the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en-US" sz="2000" b="0" i="0" u="none" strike="noStrike" baseline="0" dirty="0">
                <a:latin typeface="Times-Roman"/>
              </a:rPr>
              <a:t>transition.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9471478D-8130-4BBA-B666-791C898C5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4798500"/>
              </p:ext>
            </p:extLst>
          </p:nvPr>
        </p:nvGraphicFramePr>
        <p:xfrm>
          <a:off x="7875562" y="729633"/>
          <a:ext cx="3139441" cy="726596"/>
        </p:xfrm>
        <a:graphic>
          <a:graphicData uri="http://schemas.openxmlformats.org/presentationml/2006/ole">
            <p:oleObj spid="_x0000_s35053" name="Bitmap Image" r:id="rId4" imgW="2181240" imgH="50472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4F0810-67D7-4352-BC4A-6CD30916A9FC}"/>
              </a:ext>
            </a:extLst>
          </p:cNvPr>
          <p:cNvSpPr txBox="1"/>
          <p:nvPr/>
        </p:nvSpPr>
        <p:spPr>
          <a:xfrm>
            <a:off x="379827" y="1735401"/>
            <a:ext cx="1063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Merging two </a:t>
            </a:r>
            <a:r>
              <a:rPr lang="en-US" sz="2400" dirty="0"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with an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transition can complicate our model of how </a:t>
            </a:r>
            <a:r>
              <a:rPr lang="en-US" sz="2400" dirty="0">
                <a:latin typeface="Times-RomanSC"/>
              </a:rPr>
              <a:t>FAs </a:t>
            </a:r>
            <a:r>
              <a:rPr lang="en-US" sz="2400" b="0" i="0" u="none" strike="noStrike" baseline="0" dirty="0">
                <a:latin typeface="Times-Roman"/>
              </a:rPr>
              <a:t>work.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0EE2650-C8BD-41FE-97A0-C25611857076}"/>
              </a:ext>
            </a:extLst>
          </p:cNvPr>
          <p:cNvSpPr txBox="1"/>
          <p:nvPr/>
        </p:nvSpPr>
        <p:spPr>
          <a:xfrm>
            <a:off x="1437618" y="2492341"/>
            <a:ext cx="6133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Consider the </a:t>
            </a:r>
            <a:r>
              <a:rPr lang="en-US" sz="2400" dirty="0"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the languages </a:t>
            </a:r>
            <a:r>
              <a:rPr lang="en-US" sz="2400" b="0" i="1" u="none" strike="noStrike" baseline="0" dirty="0">
                <a:latin typeface="Times-Italic"/>
              </a:rPr>
              <a:t>a</a:t>
            </a:r>
            <a:r>
              <a:rPr lang="en-US" sz="2400" b="0" i="1" u="none" strike="noStrike" baseline="30000" dirty="0">
                <a:latin typeface="Times-Italic"/>
              </a:rPr>
              <a:t>*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1000" b="0" i="0" u="none" strike="noStrike" baseline="0" dirty="0">
                <a:latin typeface="MTSY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1" u="none" strike="noStrike" baseline="0" dirty="0">
                <a:latin typeface="Times-Italic"/>
              </a:rPr>
              <a:t>ab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806E7B02-A287-4960-9647-67C373320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20395696"/>
              </p:ext>
            </p:extLst>
          </p:nvPr>
        </p:nvGraphicFramePr>
        <p:xfrm>
          <a:off x="3338731" y="3302035"/>
          <a:ext cx="4177372" cy="1047353"/>
        </p:xfrm>
        <a:graphic>
          <a:graphicData uri="http://schemas.openxmlformats.org/presentationml/2006/ole">
            <p:oleObj spid="_x0000_s35054" name="Bitmap Image" r:id="rId5" imgW="3305160" imgH="828720" progId="Paint.Picture">
              <p:embed/>
            </p:oleObj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23E210-E2ED-42D7-882B-51249D321F06}"/>
              </a:ext>
            </a:extLst>
          </p:cNvPr>
          <p:cNvSpPr txBox="1"/>
          <p:nvPr/>
        </p:nvSpPr>
        <p:spPr>
          <a:xfrm>
            <a:off x="1093323" y="4628393"/>
            <a:ext cx="10222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We can combine them with an </a:t>
            </a:r>
            <a:r>
              <a:rPr lang="el-GR" sz="2400" b="1" dirty="0">
                <a:solidFill>
                  <a:srgbClr val="FF0000"/>
                </a:solidFill>
              </a:rPr>
              <a:t>ε </a:t>
            </a:r>
            <a:r>
              <a:rPr lang="en-US" sz="2400" b="0" i="0" u="none" strike="noStrike" baseline="0" dirty="0">
                <a:latin typeface="Times-Roman"/>
              </a:rPr>
              <a:t>-transition to form an </a:t>
            </a:r>
            <a:r>
              <a:rPr lang="en-US" sz="2400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>
                <a:latin typeface="Times-Italic"/>
              </a:rPr>
              <a:t>a*ab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xmlns="" id="{1561FA30-03F1-4A2A-8C33-113288AB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04394162"/>
              </p:ext>
            </p:extLst>
          </p:nvPr>
        </p:nvGraphicFramePr>
        <p:xfrm>
          <a:off x="3338731" y="5162378"/>
          <a:ext cx="4323473" cy="1202656"/>
        </p:xfrm>
        <a:graphic>
          <a:graphicData uri="http://schemas.openxmlformats.org/presentationml/2006/ole">
            <p:oleObj spid="_x0000_s35055" name="Bitmap Image" r:id="rId6" imgW="2705040" imgH="7524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06006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7357BA42-7644-4C71-A380-BFFE92928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9144746"/>
              </p:ext>
            </p:extLst>
          </p:nvPr>
        </p:nvGraphicFramePr>
        <p:xfrm>
          <a:off x="3395001" y="446609"/>
          <a:ext cx="3906131" cy="1086564"/>
        </p:xfrm>
        <a:graphic>
          <a:graphicData uri="http://schemas.openxmlformats.org/presentationml/2006/ole">
            <p:oleObj spid="_x0000_s35958" name="Bitmap Image" r:id="rId3" imgW="2705040" imgH="752400" progId="Paint.Picture">
              <p:embed/>
            </p:oleObj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27AE75F9-3334-44BD-8EAD-CC2EBC9F3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47594649"/>
              </p:ext>
            </p:extLst>
          </p:nvPr>
        </p:nvGraphicFramePr>
        <p:xfrm>
          <a:off x="492219" y="1560981"/>
          <a:ext cx="10705663" cy="2935681"/>
        </p:xfrm>
        <a:graphic>
          <a:graphicData uri="http://schemas.openxmlformats.org/presentationml/2006/ole">
            <p:oleObj spid="_x0000_s35959" name="Bitmap Image" r:id="rId4" imgW="6391440" imgH="175248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F88C6A6-EE25-4880-B64A-0C3F8AA367CD}"/>
              </a:ext>
            </a:extLst>
          </p:cNvPr>
          <p:cNvSpPr txBox="1"/>
          <p:nvPr/>
        </p:nvSpPr>
        <p:spPr>
          <a:xfrm>
            <a:off x="2100777" y="4141090"/>
            <a:ext cx="992710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The correct transition out of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1050" b="0" i="0" u="none" strike="noStrike" baseline="0" dirty="0">
                <a:latin typeface="Times-Roman"/>
              </a:rPr>
              <a:t>  </a:t>
            </a:r>
            <a:r>
              <a:rPr lang="en-US" sz="2400" dirty="0">
                <a:latin typeface="Times-Roman"/>
              </a:rPr>
              <a:t>on</a:t>
            </a:r>
            <a:r>
              <a:rPr lang="en-US" sz="28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a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depends on </a:t>
            </a:r>
            <a:r>
              <a:rPr lang="en-US" sz="2400" dirty="0">
                <a:latin typeface="Times-Roman"/>
              </a:rPr>
              <a:t>the characters that follow the </a:t>
            </a:r>
            <a:r>
              <a:rPr lang="en-US" sz="2400" dirty="0">
                <a:solidFill>
                  <a:srgbClr val="FF0000"/>
                </a:solidFill>
                <a:latin typeface="Times-Roman"/>
              </a:rPr>
              <a:t>a</a:t>
            </a:r>
            <a:r>
              <a:rPr lang="en-US" sz="2400" dirty="0">
                <a:latin typeface="Times-Roman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55F615-B418-4E92-8103-BD6776C5B65F}"/>
              </a:ext>
            </a:extLst>
          </p:cNvPr>
          <p:cNvSpPr txBox="1"/>
          <p:nvPr/>
        </p:nvSpPr>
        <p:spPr>
          <a:xfrm>
            <a:off x="290136" y="4831958"/>
            <a:ext cx="11737742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-Roman"/>
              </a:rPr>
              <a:t>An </a:t>
            </a:r>
            <a:r>
              <a:rPr lang="en-US" sz="2400" b="1" dirty="0">
                <a:latin typeface="Times-RomanSC"/>
              </a:rPr>
              <a:t>FA</a:t>
            </a:r>
            <a:r>
              <a:rPr lang="en-US" sz="2400" b="1" i="0" u="none" strike="noStrike" baseline="0" dirty="0">
                <a:latin typeface="Times-RomanSC"/>
              </a:rPr>
              <a:t> </a:t>
            </a:r>
            <a:r>
              <a:rPr lang="en-US" sz="2400" b="1" i="0" u="none" strike="noStrike" baseline="0" dirty="0">
                <a:latin typeface="Times-Roman"/>
              </a:rPr>
              <a:t>that includes states such as </a:t>
            </a:r>
            <a:r>
              <a:rPr lang="en-US" sz="2400" b="1" i="1" u="none" strike="noStrike" baseline="0" dirty="0">
                <a:latin typeface="Times-Italic"/>
              </a:rPr>
              <a:t>s</a:t>
            </a:r>
            <a:r>
              <a:rPr lang="en-US" sz="1000" b="1" i="0" u="none" strike="noStrike" baseline="0" dirty="0">
                <a:latin typeface="Times-Roman"/>
              </a:rPr>
              <a:t>0 </a:t>
            </a:r>
            <a:r>
              <a:rPr lang="en-US" sz="2400" b="1" i="0" u="none" strike="noStrike" baseline="0" dirty="0">
                <a:latin typeface="Times-Roman"/>
              </a:rPr>
              <a:t>that have multiple transitions on a single character 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nondeterministic finite automaton (NFA).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i="1" u="none" strike="noStrike" baseline="0" dirty="0"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-Roman"/>
              </a:rPr>
              <a:t>An </a:t>
            </a:r>
            <a:r>
              <a:rPr lang="en-US" sz="2400" b="1" dirty="0">
                <a:latin typeface="Times-RomanSC"/>
              </a:rPr>
              <a:t>FA</a:t>
            </a:r>
            <a:r>
              <a:rPr lang="en-US" sz="2400" b="1" i="0" u="none" strike="noStrike" baseline="0" dirty="0">
                <a:latin typeface="Times-RomanSC"/>
              </a:rPr>
              <a:t> </a:t>
            </a:r>
            <a:r>
              <a:rPr lang="en-US" sz="2400" b="1" i="0" u="none" strike="noStrike" baseline="0" dirty="0">
                <a:latin typeface="Times-Roman"/>
              </a:rPr>
              <a:t>with unique character transitions in each state 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deterministic finite automaton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(DFA).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675ADF-FAFC-4D52-B62A-74012463B6FE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9406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96920C-00DD-48ED-9CD4-CD2ACCF4EAD3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371B76A6-E10F-4577-A727-C778245B3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22177166"/>
              </p:ext>
            </p:extLst>
          </p:nvPr>
        </p:nvGraphicFramePr>
        <p:xfrm>
          <a:off x="918208" y="523368"/>
          <a:ext cx="8605619" cy="3190014"/>
        </p:xfrm>
        <a:graphic>
          <a:graphicData uri="http://schemas.openxmlformats.org/presentationml/2006/ole">
            <p:oleObj spid="_x0000_s36982" name="Bitmap Image" r:id="rId3" imgW="3314880" imgH="1228680" progId="Paint.Picture">
              <p:embed/>
            </p:oleObj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B47C9323-9FC0-4C27-A515-1F4981D13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2932294"/>
              </p:ext>
            </p:extLst>
          </p:nvPr>
        </p:nvGraphicFramePr>
        <p:xfrm>
          <a:off x="918209" y="3836640"/>
          <a:ext cx="8605618" cy="2850441"/>
        </p:xfrm>
        <a:graphic>
          <a:graphicData uri="http://schemas.openxmlformats.org/presentationml/2006/ole">
            <p:oleObj spid="_x0000_s36983" name="Bitmap Image" r:id="rId4" imgW="3019320" imgH="10000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3213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8843493-F469-4534-8CF0-3E82FD85BBB5}"/>
              </a:ext>
            </a:extLst>
          </p:cNvPr>
          <p:cNvSpPr txBox="1"/>
          <p:nvPr/>
        </p:nvSpPr>
        <p:spPr>
          <a:xfrm>
            <a:off x="246184" y="612844"/>
            <a:ext cx="11699631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There are two distinct models available for describing the behavior of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SC"/>
              </a:rPr>
              <a:t>.</a:t>
            </a:r>
            <a:endParaRPr lang="en-US" sz="2400" dirty="0"/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Each time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must make a nondeterministic choice, </a:t>
            </a:r>
            <a:r>
              <a:rPr lang="en-US" sz="2400" b="1" i="1" u="none" strike="noStrike" baseline="0" dirty="0">
                <a:solidFill>
                  <a:srgbClr val="00B0F0"/>
                </a:solidFill>
                <a:latin typeface="Times-Roman"/>
              </a:rPr>
              <a:t>it follows 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transition that leads to an accepting state </a:t>
            </a:r>
            <a:r>
              <a:rPr lang="en-US" sz="2400" b="0" i="0" u="none" strike="noStrike" baseline="0" dirty="0">
                <a:latin typeface="Times-Roman"/>
              </a:rPr>
              <a:t>for the input string, if such a transition exists. </a:t>
            </a:r>
          </a:p>
          <a:p>
            <a:pPr marL="800100" lvl="1" indent="-342900" algn="just">
              <a:buFontTx/>
              <a:buChar char="-"/>
            </a:pPr>
            <a:r>
              <a:rPr lang="en-US" sz="2400" b="0" i="0" u="none" strike="noStrike" baseline="0" dirty="0">
                <a:latin typeface="Times-Roman"/>
              </a:rPr>
              <a:t>In essence, the </a:t>
            </a:r>
            <a:r>
              <a:rPr lang="en-US" sz="2400" dirty="0"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guesses the correct transition at each point.</a:t>
            </a:r>
          </a:p>
          <a:p>
            <a:pPr marL="800100" lvl="1" indent="-342900" algn="just">
              <a:buFontTx/>
              <a:buChar char="-"/>
            </a:pPr>
            <a:endParaRPr lang="en-US" sz="2400" b="0" i="0" u="none" strike="noStrike" baseline="0" dirty="0">
              <a:latin typeface="Times-Roman"/>
            </a:endParaRPr>
          </a:p>
          <a:p>
            <a:pPr algn="l"/>
            <a:r>
              <a:rPr lang="en-US" sz="2400" dirty="0">
                <a:latin typeface="Times-Roman"/>
              </a:rPr>
              <a:t>(2) Each time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must make a nondeterministic choice, the </a:t>
            </a:r>
            <a:r>
              <a:rPr lang="en-US" sz="2400" b="1" i="1" dirty="0">
                <a:solidFill>
                  <a:srgbClr val="00B0F0"/>
                </a:solidFill>
                <a:latin typeface="Times-Roman"/>
              </a:rPr>
              <a:t>NFA clones itself </a:t>
            </a:r>
            <a:r>
              <a:rPr lang="en-US" sz="2400" dirty="0">
                <a:latin typeface="Times-Roman"/>
              </a:rPr>
              <a:t>to pursue each possible transition.</a:t>
            </a:r>
          </a:p>
          <a:p>
            <a:pPr algn="l"/>
            <a:r>
              <a:rPr lang="en-US" sz="2400" dirty="0">
                <a:latin typeface="Times-Roman"/>
              </a:rPr>
              <a:t>	- Thus, for a given input character,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is in a specific set of states, taken across all of its clones. </a:t>
            </a:r>
          </a:p>
          <a:p>
            <a:pPr algn="l"/>
            <a:r>
              <a:rPr lang="en-US" sz="2400" dirty="0">
                <a:latin typeface="Times-Roman"/>
              </a:rPr>
              <a:t>            - In this model,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pursues all paths concurrently. </a:t>
            </a:r>
          </a:p>
          <a:p>
            <a:pPr algn="just"/>
            <a:r>
              <a:rPr lang="en-US" sz="2400" dirty="0">
                <a:latin typeface="Times-Roman"/>
              </a:rPr>
              <a:t>            -At any point, we call the specific set of states in which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is active as its 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configuration</a:t>
            </a:r>
            <a:r>
              <a:rPr lang="en-US" sz="2400" dirty="0">
                <a:latin typeface="Times-Roman"/>
              </a:rPr>
              <a:t>.</a:t>
            </a:r>
          </a:p>
          <a:p>
            <a:pPr algn="l"/>
            <a:r>
              <a:rPr lang="en-US" sz="2400" dirty="0">
                <a:latin typeface="Times-Roman"/>
              </a:rPr>
              <a:t>	- When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dirty="0">
                <a:latin typeface="Times-Roman"/>
              </a:rPr>
              <a:t> reaches a configuration in which it has exhausted the input and one or more of the clones has reached an accepting state,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dirty="0">
                <a:latin typeface="Times-Roman"/>
              </a:rPr>
              <a:t> accepts the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3DCABA-E18B-46B6-8176-D84017235C8E}"/>
              </a:ext>
            </a:extLst>
          </p:cNvPr>
          <p:cNvSpPr txBox="1"/>
          <p:nvPr/>
        </p:nvSpPr>
        <p:spPr>
          <a:xfrm>
            <a:off x="5430131" y="30778"/>
            <a:ext cx="66587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79739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141E6-F7D5-40DE-A29C-24880A97A5FE}"/>
                  </a:ext>
                </a:extLst>
              </p:cNvPr>
              <p:cNvSpPr txBox="1"/>
              <p:nvPr/>
            </p:nvSpPr>
            <p:spPr>
              <a:xfrm>
                <a:off x="262597" y="642771"/>
                <a:ext cx="11183816" cy="26161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1" i="0" u="none" strike="noStrike" baseline="0" dirty="0">
                    <a:latin typeface="Times-Roman"/>
                  </a:rPr>
                  <a:t>In either model, the                </a:t>
                </a:r>
                <a:r>
                  <a:rPr lang="en-US" sz="2400" b="1" dirty="0">
                    <a:latin typeface="Times-Roman"/>
                  </a:rPr>
                  <a:t/>
                </a:r>
                <a:r>
                  <a:rPr lang="en-US" sz="2400" b="1" i="0" u="none" strike="noStrike" baseline="0" dirty="0">
                    <a:latin typeface="RMTMI"/>
                  </a:rPr>
                  <a:t/>
                </a:r>
                <a:r>
                  <a:rPr lang="en-US" sz="2400" b="1" i="0" u="none" strike="noStrike" baseline="0" dirty="0">
                    <a:latin typeface="Times-Roman"/>
                  </a:rPr>
                  <a:t>accepts an input string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1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2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3…</a:t>
                </a:r>
                <a:r>
                  <a:rPr lang="en-US" sz="2400" b="1" i="0" u="none" strike="noStrike" baseline="0" dirty="0">
                    <a:latin typeface="RMTMI"/>
                  </a:rPr>
                  <a:t/>
                </a:r>
                <a:r>
                  <a:rPr lang="en-US" sz="2400" b="1" i="1" u="none" strike="noStrike" baseline="0" dirty="0" err="1">
                    <a:latin typeface="Times-Italic"/>
                  </a:rPr>
                  <a:t>x</a:t>
                </a:r>
                <a:r>
                  <a:rPr lang="en-US" sz="1000" b="1" i="1" u="none" strike="noStrike" baseline="0" dirty="0" err="1">
                    <a:latin typeface="Times-Italic"/>
                  </a:rPr>
                  <a:t>k</a:t>
                </a:r>
                <a:r>
                  <a:rPr lang="en-US" sz="1000" b="1" i="1" u="none" strike="noStrike" baseline="0" dirty="0">
                    <a:latin typeface="Times-Italic"/>
                  </a:rPr>
                  <a:t/>
                </a:r>
                <a:r>
                  <a:rPr lang="en-US" sz="2400" b="1" i="0" u="none" strike="noStrike" baseline="0" dirty="0">
                    <a:latin typeface="Times-Roman"/>
                  </a:rPr>
                  <a:t>if and only if there exists at least one path through the transition diagram that starts in </a:t>
                </a:r>
                <a:r>
                  <a:rPr lang="en-US" sz="3200" b="1" i="1" u="none" strike="noStrike" baseline="0" dirty="0">
                    <a:latin typeface="Times-Italic"/>
                  </a:rPr>
                  <a:t>s</a:t>
                </a:r>
                <a:r>
                  <a:rPr lang="en-US" sz="1100" b="1" i="0" u="none" strike="noStrike" baseline="0" dirty="0">
                    <a:latin typeface="Times-Roman"/>
                  </a:rPr>
                  <a:t>0</a:t>
                </a:r>
                <a:r>
                  <a:rPr lang="en-US" sz="1000" b="1" i="0" u="none" strike="noStrike" baseline="0" dirty="0">
                    <a:latin typeface="Times-Roman"/>
                  </a:rPr>
                  <a:t/>
                </a:r>
                <a:r>
                  <a:rPr lang="en-US" sz="2400" b="1" i="0" u="none" strike="noStrike" baseline="0" dirty="0">
                    <a:latin typeface="Times-Roman"/>
                  </a:rPr>
                  <a:t>and ends in some </a:t>
                </a:r>
                <a:r>
                  <a:rPr lang="en-US" sz="3600" b="1" i="1" u="none" strike="noStrike" baseline="0" dirty="0" err="1">
                    <a:latin typeface="Times-Italic"/>
                  </a:rPr>
                  <a:t>s</a:t>
                </a:r>
                <a:r>
                  <a:rPr lang="en-US" sz="1200" b="1" i="1" u="none" strike="noStrike" baseline="0" dirty="0" err="1">
                    <a:latin typeface="Times-Italic"/>
                  </a:rPr>
                  <a:t>k</a:t>
                </a:r>
                <a:r>
                  <a:rPr lang="en-US" sz="1200" b="1" i="1" u="none" strike="noStrike" baseline="0" dirty="0">
                    <a:latin typeface="Times-Italic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1" i="1" u="none" strike="noStrike" baseline="0" dirty="0">
                    <a:latin typeface="Times-Italic"/>
                  </a:rPr>
                  <a:t> S</a:t>
                </a:r>
                <a:r>
                  <a:rPr lang="en-US" sz="1000" b="1" i="1" u="none" strike="noStrike" baseline="0" dirty="0">
                    <a:latin typeface="Times-Italic"/>
                  </a:rPr>
                  <a:t>A </a:t>
                </a:r>
                <a:r>
                  <a:rPr lang="en-US" sz="2400" b="1" i="0" u="none" strike="noStrike" baseline="0" dirty="0">
                    <a:latin typeface="Times-Roman"/>
                  </a:rPr>
                  <a:t>such that the edge labels along the path match the input string. (Edges labelled with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1" i="0" u="none" strike="noStrike" baseline="0" dirty="0">
                    <a:latin typeface="Times-Roman"/>
                  </a:rPr>
                  <a:t>are omitted.) </a:t>
                </a:r>
              </a:p>
              <a:p>
                <a:pPr algn="just"/>
                <a:endParaRPr lang="en-US" sz="2400" b="1" dirty="0">
                  <a:latin typeface="Times-Roman"/>
                </a:endParaRPr>
              </a:p>
              <a:p>
                <a:pPr algn="just"/>
                <a:r>
                  <a:rPr lang="en-US" sz="2400" b="1" i="0" u="none" strike="noStrike" baseline="0" dirty="0">
                    <a:latin typeface="Times-Roman"/>
                  </a:rPr>
                  <a:t>This definition is consistent with either model of the </a:t>
                </a:r>
                <a:r>
                  <a:rPr lang="en-US" sz="2400" b="1" i="0" u="none" strike="noStrike" baseline="0" dirty="0">
                    <a:latin typeface="Times-RomanSC"/>
                  </a:rPr>
                  <a:t>NFA’s </a:t>
                </a:r>
                <a:r>
                  <a:rPr lang="en-US" sz="2400" b="1" i="0" u="none" strike="noStrike" baseline="0" dirty="0">
                    <a:latin typeface="Times-Roman"/>
                  </a:rPr>
                  <a:t>behavior.</a:t>
                </a:r>
                <a:endParaRPr lang="en-US" sz="2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E78141E6-F7D5-40DE-A29C-24880A97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" y="642771"/>
                <a:ext cx="11183816" cy="2616101"/>
              </a:xfrm>
              <a:prstGeom prst="rect">
                <a:avLst/>
              </a:prstGeom>
              <a:blipFill>
                <a:blip r:embed="rId3"/>
                <a:stretch>
                  <a:fillRect l="-762" t="-1852" r="-762" b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6EF2568D-2842-419D-A2F9-980583DF7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1558124"/>
              </p:ext>
            </p:extLst>
          </p:nvPr>
        </p:nvGraphicFramePr>
        <p:xfrm>
          <a:off x="2924100" y="680840"/>
          <a:ext cx="2522392" cy="486778"/>
        </p:xfrm>
        <a:graphic>
          <a:graphicData uri="http://schemas.openxmlformats.org/presentationml/2006/ole">
            <p:oleObj spid="_x0000_s38053" name="Bitmap Image" r:id="rId4" imgW="1628640" imgH="314280" progId="Paint.Picture">
              <p:embed/>
            </p:oleObj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C2A6FD-058A-4958-A59E-D1A3E41F79EF}"/>
              </a:ext>
            </a:extLst>
          </p:cNvPr>
          <p:cNvSpPr txBox="1"/>
          <p:nvPr/>
        </p:nvSpPr>
        <p:spPr>
          <a:xfrm>
            <a:off x="206329" y="3599129"/>
            <a:ext cx="773723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DFAs</a:t>
            </a:r>
            <a:r>
              <a:rPr lang="en-US" sz="2400" b="0" i="0" u="none" strike="noStrike" baseline="0" dirty="0">
                <a:latin typeface="Times-Roman"/>
              </a:rPr>
              <a:t> are equivalent in their expressive power.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a specia</a:t>
            </a:r>
            <a:r>
              <a:rPr lang="en-US" sz="2400" dirty="0">
                <a:latin typeface="Times-Roman"/>
              </a:rPr>
              <a:t>l </a:t>
            </a:r>
            <a:r>
              <a:rPr lang="en-US" sz="2400" b="0" i="0" u="none" strike="noStrike" baseline="0" dirty="0">
                <a:latin typeface="Times-Roman"/>
              </a:rPr>
              <a:t>case of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 can be simulated as a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1D1A6EA0-B016-4E0C-9D54-BE7BDF226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56317064"/>
              </p:ext>
            </p:extLst>
          </p:nvPr>
        </p:nvGraphicFramePr>
        <p:xfrm>
          <a:off x="8117057" y="3599129"/>
          <a:ext cx="3822419" cy="1063279"/>
        </p:xfrm>
        <a:graphic>
          <a:graphicData uri="http://schemas.openxmlformats.org/presentationml/2006/ole">
            <p:oleObj spid="_x0000_s38054" name="Bitmap Image" r:id="rId5" imgW="2705040" imgH="752400" progId="Paint.Picture">
              <p:embed/>
            </p:oleObj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5D2EC23-CC04-4FC0-857C-A909EF205220}"/>
              </a:ext>
            </a:extLst>
          </p:cNvPr>
          <p:cNvSpPr txBox="1"/>
          <p:nvPr/>
        </p:nvSpPr>
        <p:spPr>
          <a:xfrm>
            <a:off x="8237584" y="3269935"/>
            <a:ext cx="286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for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a*ab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 – The NFA.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895E56F-04A7-411F-8A18-5AF67F9C9605}"/>
              </a:ext>
            </a:extLst>
          </p:cNvPr>
          <p:cNvSpPr txBox="1"/>
          <p:nvPr/>
        </p:nvSpPr>
        <p:spPr>
          <a:xfrm>
            <a:off x="8438524" y="4881566"/>
            <a:ext cx="286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for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a*ab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 – The DFA.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9FE345F8-7A0D-45BC-BBBB-CDC920B8D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13699230"/>
              </p:ext>
            </p:extLst>
          </p:nvPr>
        </p:nvGraphicFramePr>
        <p:xfrm>
          <a:off x="8117057" y="5250898"/>
          <a:ext cx="3822419" cy="1145836"/>
        </p:xfrm>
        <a:graphic>
          <a:graphicData uri="http://schemas.openxmlformats.org/presentationml/2006/ole">
            <p:oleObj spid="_x0000_s38055" name="Bitmap Image" r:id="rId6" imgW="2619360" imgH="971640" progId="Paint.Picture">
              <p:embed/>
            </p:oleObj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8303422-448D-4066-AA6A-CD9D904F3884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6600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28136" y="28136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55483C-F8E9-4944-93C9-F494D21DCC36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85E44D-5A20-4130-89B5-63EB9C214019}"/>
              </a:ext>
            </a:extLst>
          </p:cNvPr>
          <p:cNvSpPr txBox="1"/>
          <p:nvPr/>
        </p:nvSpPr>
        <p:spPr>
          <a:xfrm>
            <a:off x="42204" y="536138"/>
            <a:ext cx="4360984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first step in moving from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an implemented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scanner</a:t>
            </a:r>
            <a:r>
              <a:rPr lang="en-US" sz="2400" b="0" i="0" u="none" strike="noStrike" baseline="0" dirty="0">
                <a:latin typeface="Times-Roman"/>
              </a:rPr>
              <a:t> must derive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002060"/>
                </a:solidFill>
                <a:latin typeface="Times-Italic"/>
              </a:rPr>
              <a:t>Thompson’s construction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used for this.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has a template for building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corresponds to a single-letter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, and a transformation on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that models the effect of each basic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operator: 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concatenation, alternation, </a:t>
            </a:r>
            <a:r>
              <a:rPr lang="en-US" sz="2400" dirty="0">
                <a:latin typeface="Times-Roman"/>
              </a:rPr>
              <a:t>and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 closure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AE386FE8-1EFE-4325-8A03-1FBB81E51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8817175"/>
              </p:ext>
            </p:extLst>
          </p:nvPr>
        </p:nvGraphicFramePr>
        <p:xfrm>
          <a:off x="4594447" y="536138"/>
          <a:ext cx="6969194" cy="4668908"/>
        </p:xfrm>
        <a:graphic>
          <a:graphicData uri="http://schemas.openxmlformats.org/presentationml/2006/ole">
            <p:oleObj spid="_x0000_s40038" name="Bitmap Image" r:id="rId3" imgW="5686560" imgH="442908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7EB01334-C951-4697-9B4A-A198EB704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6504135"/>
              </p:ext>
            </p:extLst>
          </p:nvPr>
        </p:nvGraphicFramePr>
        <p:xfrm>
          <a:off x="5589544" y="5205046"/>
          <a:ext cx="5198951" cy="425244"/>
        </p:xfrm>
        <a:graphic>
          <a:graphicData uri="http://schemas.openxmlformats.org/presentationml/2006/ole">
            <p:oleObj spid="_x0000_s40039" name="Bitmap Image" r:id="rId4" imgW="3610080" imgH="29520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2FED9A3-ADD5-401A-BF1E-F5BDFD4F9F1B}"/>
              </a:ext>
            </a:extLst>
          </p:cNvPr>
          <p:cNvSpPr txBox="1"/>
          <p:nvPr/>
        </p:nvSpPr>
        <p:spPr>
          <a:xfrm>
            <a:off x="4594447" y="5706785"/>
            <a:ext cx="755534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This figure shows the trivial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1" u="none" strike="noStrike" baseline="0" dirty="0">
                <a:latin typeface="Times-Italic"/>
              </a:rPr>
              <a:t>a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as well as the transformations to form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1" u="none" strike="noStrike" baseline="0" dirty="0">
                <a:latin typeface="Times-Italic"/>
              </a:rPr>
              <a:t>ab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0" i="1" u="none" strike="noStrike" baseline="0" dirty="0" err="1">
                <a:latin typeface="Times-Italic"/>
              </a:rPr>
              <a:t>a</a:t>
            </a:r>
            <a:r>
              <a:rPr lang="en-US" sz="2000" dirty="0" err="1">
                <a:latin typeface="MTSY"/>
              </a:rPr>
              <a:t>|</a:t>
            </a:r>
            <a:r>
              <a:rPr lang="en-US" sz="2000" b="0" i="1" u="none" strike="noStrike" baseline="0" dirty="0" err="1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0" i="1" u="none" strike="noStrike" baseline="0" dirty="0">
                <a:latin typeface="Times-Italic"/>
              </a:rPr>
              <a:t>a*</a:t>
            </a:r>
            <a:r>
              <a:rPr lang="en-US" sz="9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from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</a:t>
            </a:r>
            <a:r>
              <a:rPr lang="en-US" sz="2000" b="0" i="1" u="none" strike="noStrike" baseline="0" dirty="0">
                <a:latin typeface="Times-Italic"/>
              </a:rPr>
              <a:t>a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30189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5AF9FA-C942-4A2A-9E8B-85EFD07CC629}"/>
              </a:ext>
            </a:extLst>
          </p:cNvPr>
          <p:cNvSpPr txBox="1"/>
          <p:nvPr/>
        </p:nvSpPr>
        <p:spPr>
          <a:xfrm>
            <a:off x="161778" y="692032"/>
            <a:ext cx="118684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To accomplish this aggregation and classification, the scanner applies a set of rules that describe the lexical structure of the input programming language, called as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 of a programming language specifies how to group characters into words and, conversely, how to separate words that run together.</a:t>
            </a: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72C822D9-B524-4DE4-8581-67DDAD6C7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62212198"/>
              </p:ext>
            </p:extLst>
          </p:nvPr>
        </p:nvGraphicFramePr>
        <p:xfrm>
          <a:off x="7624178" y="0"/>
          <a:ext cx="2828118" cy="753217"/>
        </p:xfrm>
        <a:graphic>
          <a:graphicData uri="http://schemas.openxmlformats.org/presentationml/2006/ole">
            <p:oleObj spid="_x0000_s10363" name="Bitmap Image" r:id="rId3" imgW="1895400" imgH="50472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B78C4A7-90D1-4191-870E-7A1160EBBDFC}"/>
              </a:ext>
            </a:extLst>
          </p:cNvPr>
          <p:cNvSpPr txBox="1"/>
          <p:nvPr/>
        </p:nvSpPr>
        <p:spPr>
          <a:xfrm>
            <a:off x="161778" y="2815690"/>
            <a:ext cx="516987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 err="1">
                <a:solidFill>
                  <a:srgbClr val="FF0000"/>
                </a:solidFill>
                <a:latin typeface="Times-Roman"/>
              </a:rPr>
              <a:t>Microsyntax</a:t>
            </a:r>
            <a:r>
              <a:rPr lang="en-US" sz="2400" b="1" dirty="0">
                <a:solidFill>
                  <a:srgbClr val="FF0000"/>
                </a:solidFill>
                <a:latin typeface="Times-Roman"/>
              </a:rPr>
              <a:t> – in English language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Adjacent alphabetic letters are grouped together, left to right, to form a word.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A blank space terminates a word.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The word-building algorithm can determine its validity with a dictionary lookup.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53D11C-D403-4155-A3CB-56C98631DE19}"/>
              </a:ext>
            </a:extLst>
          </p:cNvPr>
          <p:cNvSpPr txBox="1"/>
          <p:nvPr/>
        </p:nvSpPr>
        <p:spPr>
          <a:xfrm>
            <a:off x="5472332" y="2631024"/>
            <a:ext cx="655788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 err="1">
                <a:solidFill>
                  <a:srgbClr val="FF0000"/>
                </a:solidFill>
                <a:latin typeface="Times-Roman"/>
              </a:rPr>
              <a:t>Microsyntax</a:t>
            </a:r>
            <a:r>
              <a:rPr lang="en-US" sz="2400" b="1" dirty="0">
                <a:solidFill>
                  <a:srgbClr val="FF0000"/>
                </a:solidFill>
                <a:latin typeface="Times-Roman"/>
              </a:rPr>
              <a:t> – in Programming language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(Almost similar to English’s </a:t>
            </a:r>
            <a:r>
              <a:rPr lang="en-US" sz="2000" b="0" i="0" u="none" strike="noStrike" baseline="0" dirty="0" err="1">
                <a:latin typeface="Times-Roman"/>
              </a:rPr>
              <a:t>microsyntax</a:t>
            </a:r>
            <a:r>
              <a:rPr lang="en-US" sz="2000" dirty="0">
                <a:latin typeface="Times-Roman"/>
              </a:rPr>
              <a:t>)</a:t>
            </a:r>
            <a:endParaRPr lang="en-US" sz="2000" b="0" i="0" u="none" strike="noStrike" baseline="0" dirty="0">
              <a:latin typeface="Times-Roman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Characters are aggregated into words.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dirty="0">
                <a:latin typeface="Times-Roman"/>
              </a:rPr>
              <a:t>Bl</a:t>
            </a:r>
            <a:r>
              <a:rPr lang="en-US" sz="2000" b="0" i="0" u="none" strike="noStrike" baseline="0" dirty="0">
                <a:latin typeface="Times-Roman"/>
              </a:rPr>
              <a:t>anks and punctuation marks terminate a word.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-Roman"/>
              </a:rPr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Algol defines </a:t>
            </a:r>
            <a:r>
              <a:rPr lang="en-US" sz="2000" b="0" i="1" u="none" strike="noStrike" baseline="0" dirty="0">
                <a:latin typeface="Times-Roman"/>
              </a:rPr>
              <a:t>i</a:t>
            </a:r>
            <a:r>
              <a:rPr lang="en-US" sz="2000" b="0" i="1" u="none" strike="noStrike" baseline="0" dirty="0">
                <a:latin typeface="Times-Italic"/>
              </a:rPr>
              <a:t>dentifier </a:t>
            </a:r>
            <a:r>
              <a:rPr lang="en-US" sz="2000" b="0" i="0" u="none" strike="noStrike" baseline="0" dirty="0">
                <a:latin typeface="Times-Roman"/>
              </a:rPr>
              <a:t>as a single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alphabetic</a:t>
            </a:r>
            <a:r>
              <a:rPr lang="en-US" sz="2000" b="0" i="0" u="none" strike="noStrike" baseline="0" dirty="0">
                <a:latin typeface="Times-Roman"/>
              </a:rPr>
              <a:t> character followed by zero or more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alphanumeric</a:t>
            </a:r>
            <a:r>
              <a:rPr lang="en-US" sz="2000" b="0" i="0" u="none" strike="noStrike" baseline="0" dirty="0">
                <a:latin typeface="Times-Roman"/>
              </a:rPr>
              <a:t> characters.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identifier ends with the first nonalphanumeric character.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To Note - </a:t>
            </a:r>
            <a:r>
              <a:rPr lang="en-US" sz="2000" b="0" i="0" u="none" strike="noStrike" baseline="0" dirty="0">
                <a:latin typeface="Times-Roman"/>
              </a:rPr>
              <a:t>Set of valid words is specified by rules rather than by enumeration in a dictionary.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328304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6176C8B4-F9DA-4FF8-AF61-D6721F6DB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40142043"/>
              </p:ext>
            </p:extLst>
          </p:nvPr>
        </p:nvGraphicFramePr>
        <p:xfrm>
          <a:off x="184051" y="540786"/>
          <a:ext cx="4783015" cy="6155435"/>
        </p:xfrm>
        <a:graphic>
          <a:graphicData uri="http://schemas.openxmlformats.org/presentationml/2006/ole">
            <p:oleObj spid="_x0000_s41010" name="Bitmap Image" r:id="rId3" imgW="5686560" imgH="4429080" progId="Paint.Picture">
              <p:embed/>
            </p:oleObj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7926A17-BBFF-4D9C-BA67-081999B7DB8C}"/>
              </a:ext>
            </a:extLst>
          </p:cNvPr>
          <p:cNvSpPr txBox="1"/>
          <p:nvPr/>
        </p:nvSpPr>
        <p:spPr>
          <a:xfrm>
            <a:off x="5151119" y="597057"/>
            <a:ext cx="6856830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construction begins by building trivial NFAs for each character in the input 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Next, it applies the transformations for alternation, concatenation, and closure to the collection of trivial </a:t>
            </a:r>
            <a:r>
              <a:rPr lang="en-US" sz="2400" dirty="0">
                <a:latin typeface="Times-RomanSC"/>
              </a:rPr>
              <a:t>NFAs </a:t>
            </a:r>
            <a:r>
              <a:rPr lang="en-US" sz="2400" b="0" i="0" u="none" strike="noStrike" baseline="0" dirty="0">
                <a:latin typeface="Times-Roman"/>
              </a:rPr>
              <a:t>in the order dictated by precedence and parentheses.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5034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006B3BBD-3942-42B7-BB48-7E9935255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17575188"/>
              </p:ext>
            </p:extLst>
          </p:nvPr>
        </p:nvGraphicFramePr>
        <p:xfrm>
          <a:off x="213067" y="2425856"/>
          <a:ext cx="5396445" cy="3863982"/>
        </p:xfrm>
        <a:graphic>
          <a:graphicData uri="http://schemas.openxmlformats.org/presentationml/2006/ole">
            <p:oleObj spid="_x0000_s42124" name="Bitmap Image" r:id="rId3" imgW="4695840" imgH="26002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A85AFE5-40FD-4FE7-AE1A-AF53879A3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622368260"/>
              </p:ext>
            </p:extLst>
          </p:nvPr>
        </p:nvGraphicFramePr>
        <p:xfrm>
          <a:off x="5704742" y="632763"/>
          <a:ext cx="6274191" cy="5592474"/>
        </p:xfrm>
        <a:graphic>
          <a:graphicData uri="http://schemas.openxmlformats.org/presentationml/2006/ole">
            <p:oleObj spid="_x0000_s42125" name="Bitmap Image" r:id="rId4" imgW="5191200" imgH="423864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50502166-995D-4952-B7F4-1CFFA18A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91660509"/>
              </p:ext>
            </p:extLst>
          </p:nvPr>
        </p:nvGraphicFramePr>
        <p:xfrm>
          <a:off x="2404587" y="6354439"/>
          <a:ext cx="5769726" cy="502420"/>
        </p:xfrm>
        <a:graphic>
          <a:graphicData uri="http://schemas.openxmlformats.org/presentationml/2006/ole">
            <p:oleObj spid="_x0000_s42126" name="Bitmap Image" r:id="rId5" imgW="3390840" imgH="29520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FFBFD97-829F-46C5-B6B7-71A73DF94231}"/>
              </a:ext>
            </a:extLst>
          </p:cNvPr>
          <p:cNvSpPr txBox="1"/>
          <p:nvPr/>
        </p:nvSpPr>
        <p:spPr>
          <a:xfrm>
            <a:off x="187275" y="400110"/>
            <a:ext cx="528505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Construction of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00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)*</a:t>
            </a:r>
          </a:p>
          <a:p>
            <a:pPr algn="just"/>
            <a:r>
              <a:rPr lang="en-US" sz="2000" dirty="0">
                <a:latin typeface="Times-Roman"/>
              </a:rPr>
              <a:t>(1) </a:t>
            </a:r>
            <a:r>
              <a:rPr lang="en-US" sz="2000" b="0" i="0" u="none" strike="noStrike" baseline="0" dirty="0">
                <a:latin typeface="Times-Roman"/>
              </a:rPr>
              <a:t>first build NFAs 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c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0" i="0" u="none" strike="noStrike" baseline="0" dirty="0">
                <a:latin typeface="Times-Roman"/>
              </a:rPr>
              <a:t>parentheses - build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</a:p>
          <a:p>
            <a:pPr algn="just"/>
            <a:r>
              <a:rPr lang="en-US" sz="2000" dirty="0">
                <a:latin typeface="Times-Roman"/>
              </a:rPr>
              <a:t>(3) closure – build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dirty="0">
                <a:latin typeface="Times-Roman"/>
              </a:rPr>
              <a:t> 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  <a:r>
              <a:rPr lang="en-US" sz="2000" b="1" i="1" baseline="30000" dirty="0">
                <a:solidFill>
                  <a:srgbClr val="002060"/>
                </a:solidFill>
                <a:latin typeface="Times-Roman"/>
              </a:rPr>
              <a:t>*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(4) finally, concatenate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to the 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-Roman"/>
              </a:rPr>
              <a:t>                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  <a:r>
              <a:rPr lang="en-US" sz="2000" b="1" i="1" baseline="30000" dirty="0">
                <a:solidFill>
                  <a:srgbClr val="002060"/>
                </a:solidFill>
                <a:latin typeface="Times-Roman"/>
              </a:rPr>
              <a:t>*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94487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78AEA7-E254-46DE-8857-E51CA6DEAB25}"/>
              </a:ext>
            </a:extLst>
          </p:cNvPr>
          <p:cNvSpPr txBox="1"/>
          <p:nvPr/>
        </p:nvSpPr>
        <p:spPr>
          <a:xfrm>
            <a:off x="407962" y="2884865"/>
            <a:ext cx="11619915" cy="38472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dirty="0">
                <a:latin typeface="Times-RomanSC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derived from Thompson’s construction have several specific properties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Each 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has one start state and one accepting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No transition, other than the initial transition, enters the start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No transition leaves the accepting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An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el-GR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-transition always connects two states that were, earlier in the process, the start state and the accepting state of NFAs for some component </a:t>
            </a:r>
            <a:r>
              <a:rPr lang="en-US" sz="2400" b="0" i="0" u="none" strike="noStrike" baseline="0" dirty="0" err="1">
                <a:latin typeface="Times-Roman"/>
              </a:rPr>
              <a:t>REs.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Finally, each state has at most two entering and two exiting</a:t>
            </a:r>
            <a:r>
              <a:rPr lang="el-GR" sz="2400" b="1" dirty="0">
                <a:solidFill>
                  <a:srgbClr val="FF0000"/>
                </a:solidFill>
              </a:rPr>
              <a:t> ε</a:t>
            </a:r>
            <a:r>
              <a:rPr lang="en-US" sz="2400" b="0" i="0" u="none" strike="noStrike" baseline="0" dirty="0">
                <a:latin typeface="Times-Roman"/>
              </a:rPr>
              <a:t>-moves, and at most one entering and one exiting move on a symbol in the alphabet.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Together, these properties simplify the representation and manipulation of the NFAs. 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6A073BAB-0DE8-46C3-87F1-02B8413FD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89444990"/>
              </p:ext>
            </p:extLst>
          </p:nvPr>
        </p:nvGraphicFramePr>
        <p:xfrm>
          <a:off x="3361003" y="647867"/>
          <a:ext cx="3856893" cy="2236998"/>
        </p:xfrm>
        <a:graphic>
          <a:graphicData uri="http://schemas.openxmlformats.org/presentationml/2006/ole">
            <p:oleObj spid="_x0000_s43055" name="Bitmap Image" r:id="rId3" imgW="3809880" imgH="22096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04379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21F6F2E-7DB4-4C43-B045-84BC46AFBBA3}"/>
              </a:ext>
            </a:extLst>
          </p:cNvPr>
          <p:cNvSpPr txBox="1"/>
          <p:nvPr/>
        </p:nvSpPr>
        <p:spPr>
          <a:xfrm>
            <a:off x="353927" y="683979"/>
            <a:ext cx="11757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that constructs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an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called the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Italic"/>
              </a:rPr>
              <a:t>subset construction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DFAs</a:t>
            </a:r>
            <a:r>
              <a:rPr lang="en-US" sz="2400" b="0" i="0" u="none" strike="noStrike" baseline="0" dirty="0">
                <a:latin typeface="Times-Roman"/>
              </a:rPr>
              <a:t> have a simple execution model and several efficient implementations.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0AB626D-6937-4815-9D9C-E30BA122B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85121485"/>
              </p:ext>
            </p:extLst>
          </p:nvPr>
        </p:nvGraphicFramePr>
        <p:xfrm>
          <a:off x="217335" y="1961309"/>
          <a:ext cx="11757329" cy="1176807"/>
        </p:xfrm>
        <a:graphic>
          <a:graphicData uri="http://schemas.openxmlformats.org/presentationml/2006/ole">
            <p:oleObj spid="_x0000_s44078" name="Bitmap Image" r:id="rId3" imgW="5514840" imgH="55260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68FB2F2-A735-4817-9116-B1EF1E70F533}"/>
              </a:ext>
            </a:extLst>
          </p:cNvPr>
          <p:cNvSpPr txBox="1"/>
          <p:nvPr/>
        </p:nvSpPr>
        <p:spPr>
          <a:xfrm>
            <a:off x="217335" y="3545153"/>
            <a:ext cx="11662115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use the same alphabet, </a:t>
            </a:r>
            <a:r>
              <a:rPr lang="el-G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DFA’s</a:t>
            </a:r>
            <a:r>
              <a:rPr lang="en-US" sz="2400" b="0" i="0" u="none" strike="noStrike" baseline="0" dirty="0">
                <a:latin typeface="Times-Roman"/>
              </a:rPr>
              <a:t> start state, </a:t>
            </a:r>
            <a:r>
              <a:rPr lang="en-US" sz="2400" b="0" i="1" u="none" strike="noStrike" baseline="0" dirty="0">
                <a:latin typeface="Times-Italic"/>
              </a:rPr>
              <a:t>d</a:t>
            </a:r>
            <a:r>
              <a:rPr lang="en-US" sz="1000" b="0" i="0" u="none" strike="noStrike" baseline="0" dirty="0"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and its accepting states, </a:t>
            </a:r>
            <a:r>
              <a:rPr lang="en-US" sz="2400" b="0" i="1" u="none" strike="noStrike" baseline="0" dirty="0">
                <a:latin typeface="Times-Italic"/>
              </a:rPr>
              <a:t>D</a:t>
            </a:r>
            <a:r>
              <a:rPr lang="en-US" sz="1000" b="0" i="1" u="none" strike="noStrike" baseline="0" dirty="0">
                <a:latin typeface="Times-Italic"/>
              </a:rPr>
              <a:t>A</a:t>
            </a:r>
            <a:r>
              <a:rPr lang="en-US" sz="2400" b="0" i="0" u="none" strike="noStrike" baseline="0" dirty="0">
                <a:latin typeface="Times-Roman"/>
              </a:rPr>
              <a:t>, will emerge from the construction.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complex part of the construction is the derivation of the set 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and the derivation of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 transition function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US" sz="1000" b="0" i="1" u="none" strike="noStrike" baseline="0" dirty="0">
                <a:latin typeface="Times-Italic"/>
              </a:rPr>
              <a:t>D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971905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47C02A83-FD29-4D13-B9AB-60689C134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8657000"/>
              </p:ext>
            </p:extLst>
          </p:nvPr>
        </p:nvGraphicFramePr>
        <p:xfrm>
          <a:off x="172121" y="633047"/>
          <a:ext cx="5210934" cy="4513696"/>
        </p:xfrm>
        <a:graphic>
          <a:graphicData uri="http://schemas.openxmlformats.org/presentationml/2006/ole">
            <p:oleObj spid="_x0000_s45189" name="Bitmap Image" r:id="rId3" imgW="4057560" imgH="3514680" progId="Paint.Picture">
              <p:embed/>
            </p:oleObj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32B3B96A-A9CC-40C8-8E8E-84489ABD4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7879295"/>
              </p:ext>
            </p:extLst>
          </p:nvPr>
        </p:nvGraphicFramePr>
        <p:xfrm>
          <a:off x="1320959" y="5277543"/>
          <a:ext cx="2913257" cy="405508"/>
        </p:xfrm>
        <a:graphic>
          <a:graphicData uri="http://schemas.openxmlformats.org/presentationml/2006/ole">
            <p:oleObj spid="_x0000_s45190" name="Bitmap Image" r:id="rId4" imgW="2600280" imgH="361800" progId="Paint.Picture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1913C-3809-443D-9D97-E600E1D66669}"/>
                  </a:ext>
                </a:extLst>
              </p:cNvPr>
              <p:cNvSpPr txBox="1"/>
              <p:nvPr/>
            </p:nvSpPr>
            <p:spPr>
              <a:xfrm>
                <a:off x="5570806" y="633047"/>
                <a:ext cx="6260122" cy="45243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Constructs a set 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LetterGothic-Slant_167"/>
                  </a:rPr>
                  <a:t>Q</a:t>
                </a:r>
                <a:r>
                  <a:rPr lang="en-US" sz="2000" b="0" i="0" u="none" strike="noStrike" baseline="0" dirty="0">
                    <a:latin typeface="LetterGothic-Slant_167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whose element,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q</a:t>
                </a:r>
                <a:r>
                  <a:rPr lang="en-US" sz="10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are each a subset of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LetterGothic-Slant_167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, that is,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2</a:t>
                </a:r>
                <a:r>
                  <a:rPr lang="en-US" sz="2400" b="0" i="1" u="none" strike="noStrike" baseline="30000" dirty="0">
                    <a:latin typeface="Times-Italic"/>
                  </a:rPr>
                  <a:t>N</a:t>
                </a:r>
                <a:r>
                  <a:rPr lang="en-US" sz="24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When the algorithm halts,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b="0" i="0" u="none" strike="noStrike" baseline="0" dirty="0">
                    <a:latin typeface="LetterGothic-Slant_167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corresponds to a state, </a:t>
                </a:r>
                <a:r>
                  <a:rPr lang="en-US" sz="2400" b="0" i="1" u="none" strike="noStrike" baseline="0" dirty="0">
                    <a:latin typeface="Times-Italic"/>
                  </a:rPr>
                  <a:t>di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/>
                </a:r>
                <a:r>
                  <a:rPr lang="en-US" sz="2400" b="0" i="1" u="none" strike="noStrike" baseline="0" dirty="0">
                    <a:latin typeface="Times-Italic"/>
                  </a:rPr>
                  <a:t>D</a:t>
                </a:r>
                <a:r>
                  <a:rPr lang="en-US" sz="2400" b="0" i="0" u="none" strike="noStrike" baseline="0" dirty="0">
                    <a:latin typeface="Times-Roman"/>
                  </a:rPr>
                  <a:t>, in the </a:t>
                </a:r>
                <a:r>
                  <a:rPr lang="en-US" sz="2400" dirty="0">
                    <a:latin typeface="Times-RomanSC"/>
                  </a:rPr>
                  <a:t>DFA.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The construction builds the elements of </a:t>
                </a:r>
                <a:r>
                  <a:rPr lang="en-US" sz="2400" b="0" i="0" u="none" strike="noStrike" baseline="0" dirty="0">
                    <a:latin typeface="LetterGothic-Slant_167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by following the transitions that the </a:t>
                </a:r>
                <a:r>
                  <a:rPr lang="en-US" sz="2400" dirty="0"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can </a:t>
                </a:r>
                <a:r>
                  <a:rPr lang="en-US" sz="2400" b="1" dirty="0">
                    <a:latin typeface="Times-Roman"/>
                  </a:rPr>
                  <a:t>make on a given input.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Thus,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:r>
                  <a:rPr lang="en-US" sz="2400" b="0" i="0" u="none" strike="noStrike" baseline="0" dirty="0">
                    <a:latin typeface="Times-Roman"/>
                  </a:rPr>
                  <a:t>represents a valid configuration of the </a:t>
                </a:r>
                <a:r>
                  <a:rPr lang="en-US" sz="2400" dirty="0">
                    <a:latin typeface="Times-RomanSC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F41913C-3809-443D-9D97-E600E1D6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806" y="633047"/>
                <a:ext cx="6260122" cy="4524315"/>
              </a:xfrm>
              <a:prstGeom prst="rect">
                <a:avLst/>
              </a:prstGeom>
              <a:blipFill>
                <a:blip r:embed="rId5"/>
                <a:stretch>
                  <a:fillRect l="-1263" t="-941" r="-1361" b="-188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69368938-8089-46FE-AB76-980246485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18897243"/>
              </p:ext>
            </p:extLst>
          </p:nvPr>
        </p:nvGraphicFramePr>
        <p:xfrm>
          <a:off x="6096000" y="5282914"/>
          <a:ext cx="4201551" cy="1516742"/>
        </p:xfrm>
        <a:graphic>
          <a:graphicData uri="http://schemas.openxmlformats.org/presentationml/2006/ole">
            <p:oleObj spid="_x0000_s45191" name="Bitmap Image" r:id="rId6" imgW="2295360" imgH="8287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8897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4C6DB122-AD64-4AB4-8AFE-4A123A11A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73671665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p:oleObj spid="_x0000_s46168" name="Bitmap Image" r:id="rId3" imgW="4057560" imgH="35146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696FAC-81AA-4AD7-949D-87703CE14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2182793"/>
              </p:ext>
            </p:extLst>
          </p:nvPr>
        </p:nvGraphicFramePr>
        <p:xfrm>
          <a:off x="884862" y="4509515"/>
          <a:ext cx="2841932" cy="395580"/>
        </p:xfrm>
        <a:graphic>
          <a:graphicData uri="http://schemas.openxmlformats.org/presentationml/2006/ole">
            <p:oleObj spid="_x0000_s46169" name="Bitmap Image" r:id="rId4" imgW="2600280" imgH="361800" progId="Paint.Picture">
              <p:embed/>
            </p:oleObj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70D26B-FED8-4B4A-AEA2-3A346C99AC1C}"/>
                  </a:ext>
                </a:extLst>
              </p:cNvPr>
              <p:cNvSpPr txBox="1"/>
              <p:nvPr/>
            </p:nvSpPr>
            <p:spPr>
              <a:xfrm>
                <a:off x="4589357" y="487025"/>
                <a:ext cx="7461434" cy="60016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The algorithm begins with an initial set, </a:t>
                </a:r>
                <a:r>
                  <a:rPr lang="en-US" sz="2400" b="0" i="1" u="none" strike="noStrike" baseline="0" dirty="0">
                    <a:latin typeface="Times-Italic"/>
                  </a:rPr>
                  <a:t>q</a:t>
                </a:r>
                <a:r>
                  <a:rPr lang="en-US" sz="1000" b="0" i="0" u="none" strike="noStrike" baseline="0" dirty="0"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Times-Roman"/>
                  </a:rPr>
                  <a:t>, that contains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1000" b="0" i="0" u="none" strike="noStrike" baseline="0" dirty="0">
                    <a:latin typeface="Times-Roman"/>
                  </a:rPr>
                  <a:t>0 </a:t>
                </a:r>
                <a:r>
                  <a:rPr lang="en-US" sz="2400" b="0" i="0" u="none" strike="noStrike" baseline="0" dirty="0">
                    <a:latin typeface="Times-Roman"/>
                  </a:rPr>
                  <a:t>and any states in the NFA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that can be reached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1000" b="0" i="0" u="none" strike="noStrike" baseline="0" dirty="0">
                    <a:latin typeface="Times-Roman"/>
                  </a:rPr>
                  <a:t>0 </a:t>
                </a:r>
                <a:r>
                  <a:rPr lang="en-US" sz="2400" b="0" i="0" u="none" strike="noStrike" baseline="0" dirty="0">
                    <a:latin typeface="Times-Roman"/>
                  </a:rPr>
                  <a:t>along paths that contain only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transitions. Those states are equivalent since they can be reached without consuming input.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To construct </a:t>
                </a:r>
                <a:r>
                  <a:rPr lang="en-US" sz="2400" b="0" i="1" u="none" strike="noStrike" baseline="0" dirty="0">
                    <a:latin typeface="Times-Italic"/>
                  </a:rPr>
                  <a:t>q</a:t>
                </a:r>
                <a:r>
                  <a:rPr lang="en-US" sz="2400" b="0" i="0" u="none" strike="noStrike" baseline="0" dirty="0">
                    <a:latin typeface="Times-Roman"/>
                  </a:rPr>
                  <a:t>0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0, the algorithm computes </a:t>
                </a:r>
              </a:p>
              <a:p>
                <a:pPr algn="just"/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closure(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LetterGothic-Slant_167"/>
                  </a:rPr>
                  <a:t>)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algn="just"/>
                <a:endParaRPr lang="en-US" sz="2400" b="0" i="0" u="none" strike="noStrike" baseline="0" dirty="0">
                  <a:latin typeface="Times-Roman"/>
                </a:endParaRPr>
              </a:p>
              <a:p>
                <a:pPr algn="just"/>
                <a:r>
                  <a:rPr lang="en-US" sz="2400" dirty="0"/>
                  <a:t>“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 </a:t>
                </a:r>
                <a:r>
                  <a:rPr lang="en-US" sz="2400" b="0" i="0" u="none" strike="noStrike" baseline="0" dirty="0">
                    <a:latin typeface="Times-Roman"/>
                  </a:rPr>
                  <a:t>examines each state </a:t>
                </a:r>
                <a:r>
                  <a:rPr lang="en-US" sz="2400" b="0" i="1" u="none" strike="noStrike" baseline="0" dirty="0" err="1">
                    <a:latin typeface="Times-Italic"/>
                  </a:rPr>
                  <a:t>si</a:t>
                </a:r>
                <a:r>
                  <a:rPr lang="en-US" sz="2400" b="0" i="1" u="none" strike="noStrike" baseline="0" dirty="0">
                    <a:latin typeface="Times-Italic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/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and adds to </a:t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any state reachable by following one or more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-transitions from </a:t>
                </a:r>
                <a:r>
                  <a:rPr lang="en-US" sz="2400" b="0" i="1" u="none" strike="noStrike" baseline="0" dirty="0" err="1">
                    <a:latin typeface="Times-Italic"/>
                  </a:rPr>
                  <a:t>si</a:t>
                </a:r>
                <a:r>
                  <a:rPr lang="en-US" sz="2400" b="0" i="1" u="none" strike="noStrike" baseline="0" dirty="0">
                    <a:latin typeface="Times-Italic"/>
                  </a:rPr>
                  <a:t>” </a:t>
                </a:r>
              </a:p>
              <a:p>
                <a:pPr algn="l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is the set of states reachable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 by following paths labelled with </a:t>
                </a:r>
                <a:r>
                  <a:rPr lang="en-US" sz="2400" b="0" i="0" u="none" strike="noStrike" baseline="0" dirty="0" err="1">
                    <a:latin typeface="LetterGothic"/>
                  </a:rPr>
                  <a:t>abc</a:t>
                </a:r>
                <a:r>
                  <a:rPr lang="en-US" sz="2400" b="0" i="0" u="none" strike="noStrike" baseline="0" dirty="0">
                    <a:latin typeface="Times-Roman"/>
                  </a:rPr>
                  <a:t>, then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 ε</a:t>
                </a:r>
                <a:r>
                  <a:rPr lang="en-US" sz="2400" b="0" i="0" u="none" strike="noStrike" baseline="0" dirty="0">
                    <a:latin typeface="Times-Roman"/>
                  </a:rPr>
                  <a:t> 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closure(</a:t>
                </a:r>
                <a:r>
                  <a:rPr lang="en-US" sz="2400" b="0" i="1" u="none" strike="noStrike" baseline="0" dirty="0">
                    <a:latin typeface="Times-Italic"/>
                  </a:rPr>
                  <a:t>S</a:t>
                </a:r>
                <a:r>
                  <a:rPr lang="en-US" sz="2400" b="0" i="0" u="none" strike="noStrike" baseline="0" dirty="0">
                    <a:latin typeface="LetterGothic-Slant_167"/>
                  </a:rPr>
                  <a:t>) </a:t>
                </a:r>
                <a:r>
                  <a:rPr lang="en-US" sz="2400" b="0" i="0" u="none" strike="noStrike" baseline="0" dirty="0">
                    <a:latin typeface="Times-Roman"/>
                  </a:rPr>
                  <a:t>is the set of states reachable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 by following paths labelled </a:t>
                </a:r>
                <a:r>
                  <a:rPr lang="en-US" sz="2400" b="0" i="0" u="none" strike="noStrike" baseline="0" dirty="0" err="1">
                    <a:latin typeface="LetterGothic"/>
                  </a:rPr>
                  <a:t>abc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</a:t>
                </a:r>
                <a:r>
                  <a:rPr lang="en-US" sz="2400" b="0" i="0" u="none" strike="noStrike" baseline="0" dirty="0">
                    <a:latin typeface="LetterGothic"/>
                  </a:rPr>
                  <a:t>* </a:t>
                </a:r>
                <a:endParaRPr lang="en-US" sz="2400" dirty="0">
                  <a:latin typeface="Times-Roman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B70D26B-FED8-4B4A-AEA2-3A346C99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357" y="487025"/>
                <a:ext cx="7461434" cy="6001643"/>
              </a:xfrm>
              <a:prstGeom prst="rect">
                <a:avLst/>
              </a:prstGeom>
              <a:blipFill>
                <a:blip r:embed="rId5"/>
                <a:stretch>
                  <a:fillRect l="-1223" t="-710" r="-1142" b="-13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97152F-130C-44F8-A3B5-9EB7109BAE48}"/>
              </a:ext>
            </a:extLst>
          </p:cNvPr>
          <p:cNvSpPr txBox="1"/>
          <p:nvPr/>
        </p:nvSpPr>
        <p:spPr>
          <a:xfrm>
            <a:off x="266809" y="5578622"/>
            <a:ext cx="38755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Initially, </a:t>
            </a:r>
            <a:r>
              <a:rPr lang="en-US" sz="1800" b="0" i="0" u="none" strike="noStrike" baseline="0" dirty="0">
                <a:latin typeface="LetterGothic-Slant_167"/>
              </a:rPr>
              <a:t>Q </a:t>
            </a:r>
            <a:r>
              <a:rPr lang="en-US" sz="1800" b="0" i="0" u="none" strike="noStrike" baseline="0" dirty="0">
                <a:latin typeface="Times-Roman"/>
              </a:rPr>
              <a:t>has only one member, </a:t>
            </a:r>
            <a:r>
              <a:rPr lang="en-US" sz="1800" b="0" i="1" u="none" strike="noStrike" baseline="0" dirty="0">
                <a:latin typeface="Times-Italic"/>
              </a:rPr>
              <a:t>q</a:t>
            </a:r>
            <a:r>
              <a:rPr lang="en-US" sz="1800" b="0" i="0" u="none" strike="noStrike" baseline="0" dirty="0">
                <a:latin typeface="Times-Roman"/>
              </a:rPr>
              <a:t>0 and the </a:t>
            </a:r>
            <a:r>
              <a:rPr lang="en-US" sz="1800" b="0" i="0" u="none" strike="noStrike" baseline="0" dirty="0" err="1">
                <a:latin typeface="LetterGothic-Slant_167"/>
              </a:rPr>
              <a:t>WorkList</a:t>
            </a:r>
            <a:r>
              <a:rPr lang="en-US" sz="1800" b="0" i="0" u="none" strike="noStrike" baseline="0" dirty="0">
                <a:latin typeface="LetterGothic-Slant_167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contains </a:t>
            </a:r>
            <a:r>
              <a:rPr lang="en-US" sz="1800" b="0" i="1" u="none" strike="noStrike" baseline="0" dirty="0">
                <a:latin typeface="Times-Italic"/>
              </a:rPr>
              <a:t>q</a:t>
            </a:r>
            <a:r>
              <a:rPr lang="en-US" sz="1800" b="0" i="0" u="none" strike="noStrike" baseline="0" dirty="0">
                <a:latin typeface="Times-Roman"/>
              </a:rPr>
              <a:t>0.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xmlns="" val="93992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ABA16812-BDE3-422E-BB39-B84C78AC7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513765349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p:oleObj spid="_x0000_s47192" name="Bitmap Image" r:id="rId3" imgW="4057560" imgH="3514680" progId="Paint.Picture">
              <p:embed/>
            </p:oleObj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1BD065-EB08-4314-8A8C-3D5A7C5295E9}"/>
              </a:ext>
            </a:extLst>
          </p:cNvPr>
          <p:cNvSpPr txBox="1"/>
          <p:nvPr/>
        </p:nvSpPr>
        <p:spPr>
          <a:xfrm>
            <a:off x="4508695" y="595197"/>
            <a:ext cx="7357403" cy="618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proceeds by removing a set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worklist.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Each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represents  a valid configuration of the original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constructs, for each character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the alphabet </a:t>
            </a:r>
            <a:r>
              <a:rPr lang="el-GR" sz="2800" b="1" i="1" dirty="0">
                <a:solidFill>
                  <a:srgbClr val="FF0000"/>
                </a:solidFill>
                <a:latin typeface="Times-Italic"/>
              </a:rPr>
              <a:t>Σ</a:t>
            </a:r>
            <a:r>
              <a:rPr lang="en-US" sz="2400" b="0" i="0" u="none" strike="noStrike" baseline="0" dirty="0">
                <a:latin typeface="Times-Roman"/>
              </a:rPr>
              <a:t>, the configuration that the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would reach if it read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while in configuration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computation uses a function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Delta(q, c)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applies the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NFA’s</a:t>
            </a:r>
            <a:r>
              <a:rPr lang="en-US" sz="2400" b="0" i="0" u="none" strike="noStrike" baseline="0" dirty="0">
                <a:latin typeface="Times-Roman"/>
              </a:rPr>
              <a:t> transition function to each element of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returns 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F12580F5-1CE4-4391-AB93-6092984F0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4349888"/>
              </p:ext>
            </p:extLst>
          </p:nvPr>
        </p:nvGraphicFramePr>
        <p:xfrm>
          <a:off x="6032694" y="6224953"/>
          <a:ext cx="1978855" cy="556553"/>
        </p:xfrm>
        <a:graphic>
          <a:graphicData uri="http://schemas.openxmlformats.org/presentationml/2006/ole">
            <p:oleObj spid="_x0000_s47193" name="Bitmap Image" r:id="rId4" imgW="1219320" imgH="3430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264858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8CE1A28-815C-4DB6-9E7A-A705E71483E5}"/>
              </a:ext>
            </a:extLst>
          </p:cNvPr>
          <p:cNvSpPr txBox="1"/>
          <p:nvPr/>
        </p:nvSpPr>
        <p:spPr>
          <a:xfrm>
            <a:off x="4574650" y="633047"/>
            <a:ext cx="7445229" cy="6001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while loop repeatedly removes a configuration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worklist and uses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Delta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compute its potential transitions.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augments this computed configuration with any states reachable by following </a:t>
            </a:r>
            <a:r>
              <a:rPr lang="el-GR" sz="2800" b="1" i="1" dirty="0">
                <a:solidFill>
                  <a:srgbClr val="FF0000"/>
                </a:solidFill>
                <a:latin typeface="Times-Roman"/>
              </a:rPr>
              <a:t>ε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-transitions, and adds any new configurations generated in this way to both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the worklist.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When it discovers a new configuration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t </a:t>
            </a:r>
            <a:r>
              <a:rPr lang="en-US" sz="2400" b="0" i="0" u="none" strike="noStrike" baseline="0" dirty="0">
                <a:latin typeface="Times-Roman"/>
              </a:rPr>
              <a:t>reachable from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on character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, the algorithm records that transition in the table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inner loop, which iterates over the alphabet for each configuration, performs an exhaustive search.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76930676-8430-44CC-A767-91001A403B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2466292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p:oleObj spid="_x0000_s48171" name="Bitmap Image" r:id="rId3" imgW="4057560" imgH="35146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306532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2C167489-D6DF-46C7-81CF-8D71036F8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7523077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p:oleObj spid="_x0000_s49195" name="Bitmap Image" r:id="rId3" imgW="4057560" imgH="3514680" progId="Paint.Picture">
              <p:embed/>
            </p:oleObj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370E5B-B612-4806-A80E-7B1B32A9BD44}"/>
              </a:ext>
            </a:extLst>
          </p:cNvPr>
          <p:cNvSpPr txBox="1"/>
          <p:nvPr/>
        </p:nvSpPr>
        <p:spPr>
          <a:xfrm>
            <a:off x="4543805" y="633048"/>
            <a:ext cx="7476073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Notice that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grows monotonically. The while loop adds sets to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Q </a:t>
            </a:r>
            <a:r>
              <a:rPr lang="en-US" sz="2400" b="0" i="0" u="none" strike="noStrike" baseline="0" dirty="0">
                <a:latin typeface="Times-Roman"/>
              </a:rPr>
              <a:t>but never removes them.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Since the number of configurations of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bounded and each configuration only appears once on the worklist, the while loop must halt.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When it halts,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contains all of the valid configurations of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T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holds all of the transitions between them.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72856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F3EB8F-E366-4421-9E86-2A27BE98F517}"/>
                  </a:ext>
                </a:extLst>
              </p:cNvPr>
              <p:cNvSpPr txBox="1"/>
              <p:nvPr/>
            </p:nvSpPr>
            <p:spPr>
              <a:xfrm>
                <a:off x="250873" y="1705710"/>
                <a:ext cx="11791072" cy="51398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200" b="1" i="1" u="none" strike="noStrike" baseline="0" dirty="0">
                    <a:latin typeface="Myriad-BoldItalic"/>
                  </a:rPr>
                  <a:t>From Q to 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When the subset construction halts, it has constructed a model of the desired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, one that simulates the original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Building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S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000" b="0" i="0" u="none" strike="noStrike" baseline="0" dirty="0">
                    <a:latin typeface="LetterGothic-Slant_167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T</a:t>
                </a:r>
                <a:r>
                  <a:rPr lang="en-US" sz="2000" b="0" i="0" u="none" strike="noStrike" baseline="0" dirty="0">
                    <a:latin typeface="LetterGothic-Slant_167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is straightforward.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Each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qi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needs a state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di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 </a:t>
                </a:r>
                <a:r>
                  <a:rPr lang="en-US" sz="2400" b="0" i="0" u="none" strike="noStrike" baseline="0" dirty="0">
                    <a:latin typeface="Times-Roman"/>
                  </a:rPr>
                  <a:t>to represent it.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contains an accepting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, then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is an accepting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b="0" i="0" u="none" strike="noStrike" baseline="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We can construct the transition function</a:t>
                </a:r>
                <a:r>
                  <a:rPr lang="en-US" sz="2400" b="0" i="0" u="none" strike="noStrike" dirty="0">
                    <a:latin typeface="Times-Roman"/>
                  </a:rPr>
                  <a:t/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400" b="0" i="0" u="none" strike="noStrike" baseline="0" dirty="0">
                    <a:latin typeface="Times-Roman"/>
                  </a:rPr>
                  <a:t> directly 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T</a:t>
                </a:r>
                <a:r>
                  <a:rPr lang="en-US" sz="2000" b="0" i="0" u="none" strike="noStrike" baseline="0" dirty="0">
                    <a:latin typeface="LetterGothic-Slant_167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by observing the mapping 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to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2400" b="0" i="0" u="none" strike="noStrike" baseline="0" dirty="0">
                    <a:latin typeface="Times-Roman"/>
                  </a:rPr>
                  <a:t>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Finally, the state constructed from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q</a:t>
                </a:r>
                <a:r>
                  <a:rPr lang="en-US" sz="105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0</a:t>
                </a:r>
                <a:r>
                  <a:rPr lang="en-US" sz="1000" b="0" i="0" u="none" strike="noStrike" baseline="0" dirty="0">
                    <a:latin typeface="Times-Roman"/>
                  </a:rPr>
                  <a:t/>
                </a:r>
                <a:r>
                  <a:rPr lang="en-US" sz="2400" b="0" i="0" u="none" strike="noStrike" baseline="0" dirty="0">
                    <a:latin typeface="Times-Roman"/>
                  </a:rPr>
                  <a:t>becomes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d</a:t>
                </a:r>
                <a:r>
                  <a:rPr lang="en-US" sz="105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Times-Roman"/>
                  </a:rPr>
                  <a:t>, the initial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7F3EB8F-E366-4421-9E86-2A27BE98F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3" y="1705710"/>
                <a:ext cx="11791072" cy="5139869"/>
              </a:xfrm>
              <a:prstGeom prst="rect">
                <a:avLst/>
              </a:prstGeom>
              <a:blipFill>
                <a:blip r:embed="rId3"/>
                <a:stretch>
                  <a:fillRect l="-1240" t="-1420" r="-775" b="-22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93C8971A-DC32-4F07-97A0-D06C68C14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65408425"/>
              </p:ext>
            </p:extLst>
          </p:nvPr>
        </p:nvGraphicFramePr>
        <p:xfrm>
          <a:off x="492369" y="532398"/>
          <a:ext cx="10420350" cy="1042987"/>
        </p:xfrm>
        <a:graphic>
          <a:graphicData uri="http://schemas.openxmlformats.org/presentationml/2006/ole">
            <p:oleObj spid="_x0000_s50219" name="Bitmap Image" r:id="rId4" imgW="5514840" imgH="5526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7447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00B0FE-EBD5-465A-855B-ECFB9F50B2CA}"/>
              </a:ext>
            </a:extLst>
          </p:cNvPr>
          <p:cNvSpPr txBox="1"/>
          <p:nvPr/>
        </p:nvSpPr>
        <p:spPr>
          <a:xfrm>
            <a:off x="390426" y="751344"/>
            <a:ext cx="11644854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Keywords such as ‘</a:t>
            </a:r>
            <a:r>
              <a:rPr lang="en-US" sz="2400" b="1" i="1" dirty="0">
                <a:solidFill>
                  <a:srgbClr val="FF0000"/>
                </a:solidFill>
              </a:rPr>
              <a:t>while</a:t>
            </a:r>
            <a:r>
              <a:rPr lang="en-US" sz="2400" dirty="0"/>
              <a:t>’  and ‘</a:t>
            </a:r>
            <a:r>
              <a:rPr lang="en-US" sz="2400" b="1" i="1" dirty="0">
                <a:solidFill>
                  <a:srgbClr val="FF0000"/>
                </a:solidFill>
              </a:rPr>
              <a:t>int</a:t>
            </a:r>
            <a:r>
              <a:rPr lang="en-US" sz="2400" dirty="0"/>
              <a:t>’ are matching with the syntactic category of identifiers.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compiler should categorize them as ‘</a:t>
            </a:r>
            <a:r>
              <a:rPr lang="en-US" sz="2400" b="1" i="1" dirty="0">
                <a:solidFill>
                  <a:srgbClr val="FF0000"/>
                </a:solidFill>
              </a:rPr>
              <a:t>keywords</a:t>
            </a:r>
            <a:r>
              <a:rPr lang="en-US" sz="2400" dirty="0"/>
              <a:t>’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recognize the ‘</a:t>
            </a:r>
            <a:r>
              <a:rPr lang="en-US" sz="2400" b="1" i="1" dirty="0">
                <a:solidFill>
                  <a:srgbClr val="FF0000"/>
                </a:solidFill>
              </a:rPr>
              <a:t>keywords</a:t>
            </a:r>
            <a:r>
              <a:rPr lang="en-US" sz="2400" dirty="0"/>
              <a:t>’, the compiler can</a:t>
            </a:r>
          </a:p>
          <a:p>
            <a:r>
              <a:rPr lang="en-US" sz="2400" dirty="0"/>
              <a:t>	(1) do a dictionary lookup or</a:t>
            </a:r>
          </a:p>
          <a:p>
            <a:r>
              <a:rPr lang="en-US" sz="2400" dirty="0"/>
              <a:t>              (2) do encode all the keywords in the </a:t>
            </a:r>
            <a:r>
              <a:rPr lang="en-US" sz="2400" dirty="0" err="1"/>
              <a:t>microsyntax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2A7A57-7960-47B5-97A2-3365B24AD3CE}"/>
              </a:ext>
            </a:extLst>
          </p:cNvPr>
          <p:cNvSpPr txBox="1"/>
          <p:nvPr/>
        </p:nvSpPr>
        <p:spPr>
          <a:xfrm>
            <a:off x="562434" y="3787386"/>
            <a:ext cx="1130083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compiler writer must start the work from formulating the specification of the </a:t>
            </a:r>
            <a:r>
              <a:rPr lang="en-US" sz="2400" b="1" dirty="0" err="1"/>
              <a:t>microsyntax</a:t>
            </a:r>
            <a:r>
              <a:rPr lang="en-US" sz="2400" b="1" dirty="0"/>
              <a:t> for the source language.</a:t>
            </a:r>
          </a:p>
        </p:txBody>
      </p:sp>
    </p:spTree>
    <p:extLst>
      <p:ext uri="{BB962C8B-B14F-4D97-AF65-F5344CB8AC3E}">
        <p14:creationId xmlns:p14="http://schemas.microsoft.com/office/powerpoint/2010/main" xmlns="" val="1831278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E5A3E3-6290-48EB-8DE8-9B1772921AA2}"/>
              </a:ext>
            </a:extLst>
          </p:cNvPr>
          <p:cNvSpPr txBox="1"/>
          <p:nvPr/>
        </p:nvSpPr>
        <p:spPr>
          <a:xfrm>
            <a:off x="28135" y="560921"/>
            <a:ext cx="644315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latin typeface="Myriad-BoldItalic"/>
              </a:rPr>
              <a:t>Example - </a:t>
            </a:r>
            <a:r>
              <a:rPr lang="en-US" sz="2000" b="0" i="0" u="none" strike="noStrike" baseline="0" dirty="0">
                <a:latin typeface="Times-Roman"/>
              </a:rPr>
              <a:t>Consider the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built for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a(</a:t>
            </a:r>
            <a:r>
              <a:rPr lang="en-US" sz="2000" b="1" i="1" dirty="0" err="1">
                <a:solidFill>
                  <a:srgbClr val="FF0000"/>
                </a:solidFill>
                <a:latin typeface="Times-RomanSC"/>
              </a:rPr>
              <a:t>b|c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)*   </a:t>
            </a:r>
            <a:r>
              <a:rPr lang="en-US" sz="2000" b="0" i="0" u="none" strike="noStrike" baseline="0" dirty="0">
                <a:latin typeface="Times-Roman"/>
              </a:rPr>
              <a:t>with its states renumbered.</a:t>
            </a:r>
            <a:endParaRPr lang="en-US" sz="2000" b="1" i="1" dirty="0">
              <a:solidFill>
                <a:srgbClr val="FF0000"/>
              </a:solidFill>
              <a:latin typeface="Times-RomanSC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B19A3EF6-022C-423B-8BA1-4F136B346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4119015"/>
              </p:ext>
            </p:extLst>
          </p:nvPr>
        </p:nvGraphicFramePr>
        <p:xfrm>
          <a:off x="6554886" y="560921"/>
          <a:ext cx="5580772" cy="2469540"/>
        </p:xfrm>
        <a:graphic>
          <a:graphicData uri="http://schemas.openxmlformats.org/presentationml/2006/ole">
            <p:oleObj spid="_x0000_s51280" name="Bitmap Image" r:id="rId3" imgW="5467320" imgH="241920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939272A1-7DBF-475A-89C6-159D63761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02604277"/>
              </p:ext>
            </p:extLst>
          </p:nvPr>
        </p:nvGraphicFramePr>
        <p:xfrm>
          <a:off x="0" y="3094129"/>
          <a:ext cx="6666622" cy="3731130"/>
        </p:xfrm>
        <a:graphic>
          <a:graphicData uri="http://schemas.openxmlformats.org/presentationml/2006/ole">
            <p:oleObj spid="_x0000_s51281" name="Bitmap Image" r:id="rId4" imgW="6515280" imgH="344808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D65725-09ED-4F73-81AD-792E0A9E8D8B}"/>
              </a:ext>
            </a:extLst>
          </p:cNvPr>
          <p:cNvSpPr txBox="1"/>
          <p:nvPr/>
        </p:nvSpPr>
        <p:spPr>
          <a:xfrm>
            <a:off x="6723333" y="3189309"/>
            <a:ext cx="5304544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second column </a:t>
            </a:r>
            <a:r>
              <a:rPr lang="en-US" sz="2200" b="0" i="0" u="none" strike="noStrike" baseline="0" dirty="0">
                <a:latin typeface="Times-Roman"/>
              </a:rPr>
              <a:t>shows the name of the corresponding state in the new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third column shows the set 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200" b="0" i="0" u="none" strike="noStrike" baseline="0" dirty="0">
                <a:latin typeface="Times-RomanSC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states contained in the current set from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final three columns show results of computing the </a:t>
            </a:r>
            <a:r>
              <a:rPr lang="el-GR" sz="2400" b="1" i="1" dirty="0">
                <a:solidFill>
                  <a:srgbClr val="FF0000"/>
                </a:solidFill>
                <a:latin typeface="Times-Roman"/>
              </a:rPr>
              <a:t>ε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-closure </a:t>
            </a:r>
            <a:r>
              <a:rPr lang="en-US" sz="2200" b="0" i="0" u="none" strike="noStrike" baseline="0" dirty="0">
                <a:latin typeface="Times-Roman"/>
              </a:rPr>
              <a:t>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Delta</a:t>
            </a:r>
            <a:r>
              <a:rPr lang="en-US" sz="2200" b="0" i="0" u="none" strike="noStrike" baseline="0" dirty="0">
                <a:latin typeface="LetterGothic-Slant_167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on the state for each character in </a:t>
            </a:r>
            <a:r>
              <a:rPr lang="el-GR" sz="2400" b="1" i="1" dirty="0">
                <a:solidFill>
                  <a:srgbClr val="FF0000"/>
                </a:solidFill>
                <a:latin typeface="Times-Italic"/>
              </a:rPr>
              <a:t>Σ</a:t>
            </a:r>
            <a:r>
              <a:rPr lang="en-US" sz="2200" b="0" i="0" u="none" strike="noStrike" baseline="0" dirty="0">
                <a:latin typeface="Times-Roman"/>
              </a:rPr>
              <a:t>.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AB7275-DFD0-479D-AD43-DCB408CD38A7}"/>
              </a:ext>
            </a:extLst>
          </p:cNvPr>
          <p:cNvSpPr txBox="1"/>
          <p:nvPr/>
        </p:nvSpPr>
        <p:spPr>
          <a:xfrm>
            <a:off x="56341" y="1427655"/>
            <a:ext cx="6441833" cy="16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table sketches the steps that the subset construction follows.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first column </a:t>
            </a:r>
            <a:r>
              <a:rPr lang="en-US" sz="2000" b="0" i="0" u="none" strike="noStrike" baseline="0" dirty="0">
                <a:latin typeface="Times-Roman"/>
              </a:rPr>
              <a:t>shows the name of the set in </a:t>
            </a:r>
            <a:r>
              <a:rPr lang="en-US" sz="1800" b="0" i="0" u="none" strike="noStrike" baseline="0" dirty="0">
                <a:latin typeface="LetterGothic-Slant_167"/>
              </a:rPr>
              <a:t>Q </a:t>
            </a:r>
            <a:r>
              <a:rPr lang="en-US" sz="2000" b="0" i="0" u="none" strike="noStrike" baseline="0" dirty="0">
                <a:latin typeface="Times-Roman"/>
              </a:rPr>
              <a:t>being processed in a given iteration of the while loop.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551346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054845F7-02AE-432E-AC8F-C35EB0183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28642839"/>
              </p:ext>
            </p:extLst>
          </p:nvPr>
        </p:nvGraphicFramePr>
        <p:xfrm>
          <a:off x="50732" y="2572047"/>
          <a:ext cx="8310049" cy="4129456"/>
        </p:xfrm>
        <a:graphic>
          <a:graphicData uri="http://schemas.openxmlformats.org/presentationml/2006/ole">
            <p:oleObj spid="_x0000_s52378" name="Bitmap Image" r:id="rId3" imgW="6191280" imgH="3076560" progId="Paint.Picture">
              <p:embed/>
            </p:oleObj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F94CBD14-787A-4874-9925-415021D08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32025768"/>
              </p:ext>
            </p:extLst>
          </p:nvPr>
        </p:nvGraphicFramePr>
        <p:xfrm>
          <a:off x="50732" y="534572"/>
          <a:ext cx="4300509" cy="1903013"/>
        </p:xfrm>
        <a:graphic>
          <a:graphicData uri="http://schemas.openxmlformats.org/presentationml/2006/ole">
            <p:oleObj spid="_x0000_s52379" name="Bitmap Image" r:id="rId4" imgW="5467320" imgH="241920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A4718D9E-B387-4F44-B375-9A3CD6324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7778689"/>
              </p:ext>
            </p:extLst>
          </p:nvPr>
        </p:nvGraphicFramePr>
        <p:xfrm>
          <a:off x="4351241" y="435550"/>
          <a:ext cx="7840759" cy="2293581"/>
        </p:xfrm>
        <a:graphic>
          <a:graphicData uri="http://schemas.openxmlformats.org/presentationml/2006/ole">
            <p:oleObj spid="_x0000_s52380" name="Bitmap Image" r:id="rId5" imgW="6515280" imgH="344808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F7E1096B-7684-4C83-83D8-E0A4622B3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372579176"/>
              </p:ext>
            </p:extLst>
          </p:nvPr>
        </p:nvGraphicFramePr>
        <p:xfrm>
          <a:off x="8482818" y="2729131"/>
          <a:ext cx="3362178" cy="2396570"/>
        </p:xfrm>
        <a:graphic>
          <a:graphicData uri="http://schemas.openxmlformats.org/presentationml/2006/ole">
            <p:oleObj spid="_x0000_s52381" name="Bitmap Image" r:id="rId6" imgW="2752560" imgH="196200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746109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4FC60D2-5D5F-4EDF-B642-58FFE4AA346D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714130-DE35-4F19-A0C2-A86B61308FDD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5B98922A-5C33-4F9E-8B1D-2CC87BAC8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85748581"/>
              </p:ext>
            </p:extLst>
          </p:nvPr>
        </p:nvGraphicFramePr>
        <p:xfrm>
          <a:off x="168813" y="4180343"/>
          <a:ext cx="3569028" cy="2544013"/>
        </p:xfrm>
        <a:graphic>
          <a:graphicData uri="http://schemas.openxmlformats.org/presentationml/2006/ole">
            <p:oleObj spid="_x0000_s53324" name="Bitmap Image" r:id="rId3" imgW="2752560" imgH="196200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B5C3B93B-544B-4D6B-82E2-4A65DF326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07190812"/>
              </p:ext>
            </p:extLst>
          </p:nvPr>
        </p:nvGraphicFramePr>
        <p:xfrm>
          <a:off x="145000" y="562158"/>
          <a:ext cx="11629658" cy="3551771"/>
        </p:xfrm>
        <a:graphic>
          <a:graphicData uri="http://schemas.openxmlformats.org/presentationml/2006/ole">
            <p:oleObj spid="_x0000_s53325" name="Bitmap Image" r:id="rId4" imgW="6515280" imgH="344808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EE69AD8-AB01-4E68-A9CF-972FCEDAE83B}"/>
              </a:ext>
            </a:extLst>
          </p:cNvPr>
          <p:cNvSpPr txBox="1"/>
          <p:nvPr/>
        </p:nvSpPr>
        <p:spPr>
          <a:xfrm>
            <a:off x="3784205" y="4180344"/>
            <a:ext cx="8238982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DFA - the states correspond to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from the 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transitions are given by the </a:t>
            </a:r>
            <a:r>
              <a:rPr lang="en-US" sz="2000" b="0" i="0" u="none" strike="noStrike" baseline="0" dirty="0">
                <a:latin typeface="LetterGothic-Slant_167"/>
              </a:rPr>
              <a:t>Delta </a:t>
            </a:r>
            <a:r>
              <a:rPr lang="en-US" sz="2400" b="0" i="0" u="none" strike="noStrike" baseline="0" dirty="0">
                <a:latin typeface="Times-Roman"/>
              </a:rPr>
              <a:t>operations that generate those states.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since the sets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1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2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 all contain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9</a:t>
            </a:r>
            <a:r>
              <a:rPr lang="en-US" sz="2400" b="0" i="0" u="none" strike="noStrike" baseline="0" dirty="0">
                <a:latin typeface="Times-Roman"/>
              </a:rPr>
              <a:t> (the accepting state of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), all three become accepting states in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876633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CD1DF7-39D2-485E-9DCA-52FB9ED3DB84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3744256-07AC-4B8C-964E-445786CAA67A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005FB08-2C08-4BD0-BBF2-62597ADC1849}"/>
              </a:ext>
            </a:extLst>
          </p:cNvPr>
          <p:cNvSpPr txBox="1"/>
          <p:nvPr/>
        </p:nvSpPr>
        <p:spPr>
          <a:xfrm>
            <a:off x="379827" y="529733"/>
            <a:ext cx="11619915" cy="1569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emerges from the subset construction can have a large set of states.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minimize the number of states in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, we need a technique to detect when two states are equivalent—that is, when they produce the same behavior on any input string.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BB8A140-25DE-4485-B669-97C3FDDCBC74}"/>
              </a:ext>
            </a:extLst>
          </p:cNvPr>
          <p:cNvSpPr txBox="1"/>
          <p:nvPr/>
        </p:nvSpPr>
        <p:spPr>
          <a:xfrm>
            <a:off x="379827" y="2229016"/>
            <a:ext cx="11211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The below algorithm finds equivalence classes of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based on their behavior. </a:t>
            </a: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From those equivalence classes, we can construct a minimal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05BAB7DF-8B02-47B4-902C-D6BA18825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23123820"/>
              </p:ext>
            </p:extLst>
          </p:nvPr>
        </p:nvGraphicFramePr>
        <p:xfrm>
          <a:off x="2153527" y="3060012"/>
          <a:ext cx="8425377" cy="3713665"/>
        </p:xfrm>
        <a:graphic>
          <a:graphicData uri="http://schemas.openxmlformats.org/presentationml/2006/ole">
            <p:oleObj spid="_x0000_s54310" name="Bitmap Image" r:id="rId3" imgW="6915240" imgH="30481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434963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B01B8A-998F-4981-A6FE-6BE8621D4E39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52FDBDB-8692-466A-A799-D9C962756537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A27C43D-E096-475B-94BC-5D62FB5433B6}"/>
              </a:ext>
            </a:extLst>
          </p:cNvPr>
          <p:cNvSpPr txBox="1"/>
          <p:nvPr/>
        </p:nvSpPr>
        <p:spPr>
          <a:xfrm>
            <a:off x="267287" y="631260"/>
            <a:ext cx="116574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Consider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recognizes the language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fee |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fie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Times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By inspection, we can see that 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5</a:t>
            </a:r>
            <a:r>
              <a:rPr lang="en-US" sz="2400" b="0" i="0" u="none" strike="noStrike" baseline="-2500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serve the same purpose. Both are accepting states entered only by a transition on the letter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Neither has a transition that leaves the state.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would expect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minimization algorithm to discover this fact and replace them with a single state.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F19157F9-EAFC-420E-94FB-D2CA05058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77836260"/>
              </p:ext>
            </p:extLst>
          </p:nvPr>
        </p:nvGraphicFramePr>
        <p:xfrm>
          <a:off x="267286" y="3308916"/>
          <a:ext cx="4036822" cy="2327109"/>
        </p:xfrm>
        <a:graphic>
          <a:graphicData uri="http://schemas.openxmlformats.org/presentationml/2006/ole">
            <p:oleObj spid="_x0000_s55406" name="Bitmap Image" r:id="rId3" imgW="3238560" imgH="186696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D0D96A8C-A21C-4841-ADAE-AC663972A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86532709"/>
              </p:ext>
            </p:extLst>
          </p:nvPr>
        </p:nvGraphicFramePr>
        <p:xfrm>
          <a:off x="4548554" y="3264741"/>
          <a:ext cx="6480517" cy="3070296"/>
        </p:xfrm>
        <a:graphic>
          <a:graphicData uri="http://schemas.openxmlformats.org/presentationml/2006/ole">
            <p:oleObj spid="_x0000_s55407" name="Bitmap Image" r:id="rId4" imgW="5629320" imgH="2666880" progId="Paint.Picture">
              <p:embed/>
            </p:oleObj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478232C5-F38A-423F-BAAC-4E4792E58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96378466"/>
              </p:ext>
            </p:extLst>
          </p:nvPr>
        </p:nvGraphicFramePr>
        <p:xfrm>
          <a:off x="722708" y="5839737"/>
          <a:ext cx="3581400" cy="990600"/>
        </p:xfrm>
        <a:graphic>
          <a:graphicData uri="http://schemas.openxmlformats.org/presentationml/2006/ole">
            <p:oleObj spid="_x0000_s55408" name="Bitmap Image" r:id="rId5" imgW="3581280" imgH="99072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978864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70833B2-7ABB-4AE1-8355-03D7A7CAA1EF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C9882A-0273-4FAD-81A8-6519006461EF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27D8717-C0F1-4205-8A7B-13F8E90D343C}"/>
              </a:ext>
            </a:extLst>
          </p:cNvPr>
          <p:cNvSpPr txBox="1"/>
          <p:nvPr/>
        </p:nvSpPr>
        <p:spPr>
          <a:xfrm>
            <a:off x="47479" y="542352"/>
            <a:ext cx="233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Another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E3D6A2-4714-4745-8537-0900E5A23C11}"/>
              </a:ext>
            </a:extLst>
          </p:cNvPr>
          <p:cNvSpPr txBox="1"/>
          <p:nvPr/>
        </p:nvSpPr>
        <p:spPr>
          <a:xfrm>
            <a:off x="815927" y="1106217"/>
            <a:ext cx="613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Consider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a 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b |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)*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9B517617-BC4E-4FA8-8784-42DEB2775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88004891"/>
              </p:ext>
            </p:extLst>
          </p:nvPr>
        </p:nvGraphicFramePr>
        <p:xfrm>
          <a:off x="1291699" y="1710124"/>
          <a:ext cx="8372805" cy="2689366"/>
        </p:xfrm>
        <a:graphic>
          <a:graphicData uri="http://schemas.openxmlformats.org/presentationml/2006/ole">
            <p:oleObj spid="_x0000_s56392" name="Bitmap Image" r:id="rId3" imgW="6019920" imgH="1933560" progId="Paint.Picture">
              <p:embed/>
            </p:oleObj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76B4BB36-FE1A-410F-B643-F089A0589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97327414"/>
              </p:ext>
            </p:extLst>
          </p:nvPr>
        </p:nvGraphicFramePr>
        <p:xfrm>
          <a:off x="3287665" y="4613527"/>
          <a:ext cx="4003576" cy="1826193"/>
        </p:xfrm>
        <a:graphic>
          <a:graphicData uri="http://schemas.openxmlformats.org/presentationml/2006/ole">
            <p:oleObj spid="_x0000_s56393" name="Bitmap Image" r:id="rId4" imgW="2171880" imgH="99072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65297D-BF4D-4B47-A1FD-0F3C8A720D5C}"/>
              </a:ext>
            </a:extLst>
          </p:cNvPr>
          <p:cNvSpPr txBox="1"/>
          <p:nvPr/>
        </p:nvSpPr>
        <p:spPr>
          <a:xfrm>
            <a:off x="4266966" y="6469091"/>
            <a:ext cx="180184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The minimal DFA</a:t>
            </a:r>
          </a:p>
        </p:txBody>
      </p:sp>
    </p:spTree>
    <p:extLst>
      <p:ext uri="{BB962C8B-B14F-4D97-AF65-F5344CB8AC3E}">
        <p14:creationId xmlns:p14="http://schemas.microsoft.com/office/powerpoint/2010/main" xmlns="" val="1168829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121EACC-F227-445F-A981-EC3FF8DAD457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04BF4B-08FE-4321-8FC0-E52D4C607BD4}"/>
              </a:ext>
            </a:extLst>
          </p:cNvPr>
          <p:cNvSpPr txBox="1"/>
          <p:nvPr/>
        </p:nvSpPr>
        <p:spPr>
          <a:xfrm>
            <a:off x="5359791" y="0"/>
            <a:ext cx="358726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Myriad-Bold"/>
              </a:rPr>
              <a:t>Using a </a:t>
            </a:r>
            <a:r>
              <a:rPr lang="en-US" sz="2000" b="1" i="0" u="none" strike="noStrike" baseline="0" dirty="0">
                <a:latin typeface="Myriad-Bold"/>
              </a:rPr>
              <a:t>DFA </a:t>
            </a:r>
            <a:r>
              <a:rPr lang="en-US" sz="2400" b="1" i="0" u="none" strike="noStrike" baseline="0" dirty="0">
                <a:latin typeface="Myriad-Bold"/>
              </a:rPr>
              <a:t>as a Recognizer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BC1B14-1C45-491D-A306-1EBE0F904209}"/>
              </a:ext>
            </a:extLst>
          </p:cNvPr>
          <p:cNvSpPr txBox="1"/>
          <p:nvPr/>
        </p:nvSpPr>
        <p:spPr>
          <a:xfrm>
            <a:off x="478972" y="833237"/>
            <a:ext cx="10987314" cy="38472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Thus far, we have developed the mechanisms to construct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 from a single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be useful, a compiler’s scanner must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recognize all the syntactic categories </a:t>
            </a:r>
            <a:r>
              <a:rPr lang="en-US" sz="2400" b="0" i="0" u="none" strike="noStrike" baseline="0" dirty="0">
                <a:latin typeface="Times-Roman"/>
              </a:rPr>
              <a:t>that appear in the grammar for the source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What we need, then, is a recognizer that can handle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all the REs </a:t>
            </a:r>
            <a:r>
              <a:rPr lang="en-US" sz="2400" b="0" i="0" u="none" strike="noStrike" baseline="0" dirty="0">
                <a:latin typeface="Times-Roman"/>
              </a:rPr>
              <a:t>for the language’s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Given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>
                <a:latin typeface="Times-Roman"/>
              </a:rPr>
              <a:t> for the various syntactic categories,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r1, r2, r3, . . . , </a:t>
            </a:r>
            <a:r>
              <a:rPr lang="en-US" sz="2400" b="1" i="1" dirty="0" err="1">
                <a:solidFill>
                  <a:srgbClr val="FF0000"/>
                </a:solidFill>
                <a:latin typeface="Times-Roman"/>
              </a:rPr>
              <a:t>rk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 , </a:t>
            </a:r>
            <a:r>
              <a:rPr lang="en-US" sz="2400" b="0" i="0" u="none" strike="noStrike" baseline="0" dirty="0">
                <a:latin typeface="Times-Roman"/>
              </a:rPr>
              <a:t>we can construct a single </a:t>
            </a:r>
            <a:r>
              <a:rPr lang="en-US" sz="2400" b="0" i="0" u="none" strike="noStrike" baseline="0" dirty="0">
                <a:latin typeface="Times-RomanSC"/>
              </a:rPr>
              <a:t>re </a:t>
            </a:r>
            <a:r>
              <a:rPr lang="en-US" sz="2400" b="0" i="0" u="none" strike="noStrike" baseline="0" dirty="0">
                <a:latin typeface="Times-Roman"/>
              </a:rPr>
              <a:t>for the entire collection by </a:t>
            </a:r>
            <a:r>
              <a:rPr lang="pt-BR" sz="2400" b="0" i="0" u="none" strike="noStrike" baseline="0" dirty="0">
                <a:latin typeface="Times-Roman"/>
              </a:rPr>
              <a:t>forming 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1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 | 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2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 | ... | 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k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BDA35F9-A995-44EB-87E4-C585A1D32348}"/>
              </a:ext>
            </a:extLst>
          </p:cNvPr>
          <p:cNvSpPr txBox="1"/>
          <p:nvPr/>
        </p:nvSpPr>
        <p:spPr>
          <a:xfrm>
            <a:off x="478972" y="4899247"/>
            <a:ext cx="112340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e run this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through the entire process, build an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, construct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, minimize it, and turn the minimal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into executable code, the resulting code is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SCANNER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scanner will recognize the given input word to match to one of the </a:t>
            </a:r>
            <a:r>
              <a:rPr lang="en-US" sz="2400" b="1" i="1" dirty="0" err="1">
                <a:solidFill>
                  <a:srgbClr val="FF0000"/>
                </a:solidFill>
                <a:latin typeface="Times-Roman"/>
              </a:rPr>
              <a:t>r</a:t>
            </a:r>
            <a:r>
              <a:rPr lang="en-US" sz="2400" b="1" i="1" baseline="-25000" dirty="0" err="1">
                <a:solidFill>
                  <a:srgbClr val="FF0000"/>
                </a:solidFill>
                <a:latin typeface="Times-Roman"/>
              </a:rPr>
              <a:t>i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545929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6392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6393" name="Bitmap Image" r:id="rId4" imgW="3552840" imgH="1095480" progId="Paint.Picture">
              <p:embed/>
            </p:oleObj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34B345D-1EBB-4B7E-9C4C-A8805D4CEC63}"/>
              </a:ext>
            </a:extLst>
          </p:cNvPr>
          <p:cNvSpPr/>
          <p:nvPr/>
        </p:nvSpPr>
        <p:spPr>
          <a:xfrm>
            <a:off x="1885071" y="3868616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1391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B0059F8-C722-4BBD-96C6-D57F4AA527A3}"/>
              </a:ext>
            </a:extLst>
          </p:cNvPr>
          <p:cNvSpPr txBox="1"/>
          <p:nvPr/>
        </p:nvSpPr>
        <p:spPr>
          <a:xfrm>
            <a:off x="-1" y="76638"/>
            <a:ext cx="32496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IMPLEMENTING SCANNERS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B07D19C-8F47-487F-9A8B-799ED00B2962}"/>
              </a:ext>
            </a:extLst>
          </p:cNvPr>
          <p:cNvSpPr txBox="1"/>
          <p:nvPr/>
        </p:nvSpPr>
        <p:spPr>
          <a:xfrm>
            <a:off x="422032" y="553386"/>
            <a:ext cx="1101500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hree implementation strategies for converting a DFA into executable code: </a:t>
            </a:r>
          </a:p>
          <a:p>
            <a:pPr algn="l"/>
            <a:r>
              <a:rPr lang="en-US" sz="2400" dirty="0">
                <a:latin typeface="Times-Roman"/>
              </a:rPr>
              <a:t>	(1) </a:t>
            </a:r>
            <a:r>
              <a:rPr lang="en-US" sz="2400" b="0" i="0" u="none" strike="noStrike" baseline="0" dirty="0">
                <a:latin typeface="Times-Roman"/>
              </a:rPr>
              <a:t>table-driven scanner,</a:t>
            </a:r>
          </a:p>
          <a:p>
            <a:pPr algn="l"/>
            <a:r>
              <a:rPr lang="en-US" sz="2400" dirty="0">
                <a:latin typeface="Times-Roman"/>
              </a:rPr>
              <a:t>	(2) </a:t>
            </a:r>
            <a:r>
              <a:rPr lang="en-US" sz="2400" b="0" i="0" u="none" strike="noStrike" baseline="0" dirty="0">
                <a:latin typeface="Times-Roman"/>
              </a:rPr>
              <a:t>direct-coded scanner, and </a:t>
            </a:r>
            <a:endParaRPr lang="en-US" sz="2400" dirty="0">
              <a:latin typeface="Times-Roman"/>
            </a:endParaRP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	(3) hand-coded scanner.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37D47AC-8400-445C-9721-5E8C9A3E5443}"/>
              </a:ext>
            </a:extLst>
          </p:cNvPr>
          <p:cNvSpPr txBox="1"/>
          <p:nvPr/>
        </p:nvSpPr>
        <p:spPr>
          <a:xfrm>
            <a:off x="67992" y="2276322"/>
            <a:ext cx="12067736" cy="3847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All of these scanners operate in the same manner, by simulating the DFA.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      (1) They repeatedly read the next character in the input and simulate the 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transition caused by that character.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      (2) This process stops when the 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recognizes a word. </a:t>
            </a:r>
          </a:p>
          <a:p>
            <a:pPr algn="l"/>
            <a:r>
              <a:rPr lang="en-US" sz="2000" dirty="0">
                <a:latin typeface="Times-Roman"/>
              </a:rPr>
              <a:t>                     2.1) it occurs  when </a:t>
            </a:r>
            <a:r>
              <a:rPr lang="en-US" sz="2000" b="0" i="0" u="none" strike="noStrike" baseline="0" dirty="0">
                <a:latin typeface="Times-Roman"/>
              </a:rPr>
              <a:t>the current state,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, has no outbound transition </a:t>
            </a:r>
            <a:r>
              <a:rPr lang="en-US" sz="2000" b="0" i="0" u="none" strike="noStrike" baseline="0" dirty="0">
                <a:latin typeface="Times-Roman"/>
              </a:rPr>
              <a:t>on the current input character.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       2.2) now, if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 is an accepting state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2.2.a)  then </a:t>
            </a:r>
            <a:r>
              <a:rPr lang="en-US" sz="2000" b="0" i="0" u="none" strike="noStrike" baseline="0" dirty="0">
                <a:latin typeface="Times-Roman"/>
              </a:rPr>
              <a:t>the scanner recognizes the word and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returns a lexeme </a:t>
            </a:r>
            <a:r>
              <a:rPr lang="en-US" sz="2000" b="0" i="0" u="none" strike="noStrike" baseline="0" dirty="0">
                <a:latin typeface="Times-Roman"/>
              </a:rPr>
              <a:t>and its </a:t>
            </a:r>
            <a:r>
              <a:rPr lang="en-US" sz="2000" i="0" u="none" strike="noStrike" baseline="0" dirty="0">
                <a:solidFill>
                  <a:srgbClr val="FF0000"/>
                </a:solidFill>
                <a:latin typeface="Times-Roman"/>
              </a:rPr>
              <a:t>syntactic category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2.2.b) else i</a:t>
            </a:r>
            <a:r>
              <a:rPr lang="en-US" sz="2000" b="0" i="0" u="none" strike="noStrike" baseline="0" dirty="0">
                <a:latin typeface="Times-Roman"/>
              </a:rPr>
              <a:t>f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a nonaccepting state,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	        then </a:t>
            </a:r>
            <a:r>
              <a:rPr lang="en-US" sz="2000" b="0" i="0" u="none" strike="noStrike" baseline="0" dirty="0">
                <a:latin typeface="Times-Roman"/>
              </a:rPr>
              <a:t>the scanner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rollback</a:t>
            </a:r>
            <a:r>
              <a:rPr lang="en-US" sz="2000" b="0" i="0" u="none" strike="noStrike" baseline="0" dirty="0">
                <a:latin typeface="Times-Roman"/>
              </a:rPr>
              <a:t> and check is there any accepting state during its transition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          2.2.b.1) if found an accepting state then ‘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-Roman"/>
              </a:rPr>
              <a:t>report success</a:t>
            </a:r>
            <a:r>
              <a:rPr lang="en-US" sz="2000" b="0" i="0" u="none" strike="noStrike" baseline="0" dirty="0">
                <a:latin typeface="Times-Roman"/>
              </a:rPr>
              <a:t>’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                       else ‘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report failure</a:t>
            </a:r>
            <a:r>
              <a:rPr lang="en-US" sz="2000" b="0" i="0" u="none" strike="noStrike" baseline="0" dirty="0">
                <a:latin typeface="Times-Roman"/>
              </a:rPr>
              <a:t>’ 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502178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C5E2D77-564C-4143-B7C9-2FABEB028AB2}"/>
              </a:ext>
            </a:extLst>
          </p:cNvPr>
          <p:cNvSpPr txBox="1"/>
          <p:nvPr/>
        </p:nvSpPr>
        <p:spPr>
          <a:xfrm>
            <a:off x="-1" y="76638"/>
            <a:ext cx="32496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IMPLEMENTING SCANNERS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C7EF685-6D45-4BE2-8A0C-5BDEEEEE0BBB}"/>
              </a:ext>
            </a:extLst>
          </p:cNvPr>
          <p:cNvSpPr txBox="1"/>
          <p:nvPr/>
        </p:nvSpPr>
        <p:spPr>
          <a:xfrm>
            <a:off x="3310597" y="76638"/>
            <a:ext cx="278540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Table-Driven Scanners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30141752-D101-4C68-8936-2A762099E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2460076"/>
              </p:ext>
            </p:extLst>
          </p:nvPr>
        </p:nvGraphicFramePr>
        <p:xfrm>
          <a:off x="2050247" y="3443872"/>
          <a:ext cx="7558210" cy="2731432"/>
        </p:xfrm>
        <a:graphic>
          <a:graphicData uri="http://schemas.openxmlformats.org/presentationml/2006/ole">
            <p:oleObj spid="_x0000_s57404" name="Bitmap Image" r:id="rId3" imgW="3848040" imgH="13906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C55637F0-7D51-43FA-A477-2489B9009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02896591"/>
              </p:ext>
            </p:extLst>
          </p:nvPr>
        </p:nvGraphicFramePr>
        <p:xfrm>
          <a:off x="2971935" y="6303462"/>
          <a:ext cx="4832849" cy="464968"/>
        </p:xfrm>
        <a:graphic>
          <a:graphicData uri="http://schemas.openxmlformats.org/presentationml/2006/ole">
            <p:oleObj spid="_x0000_s57405" name="Bitmap Image" r:id="rId4" imgW="3267000" imgH="31428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F4046A8-2F00-438D-9183-61D8B4293648}"/>
              </a:ext>
            </a:extLst>
          </p:cNvPr>
          <p:cNvSpPr txBox="1"/>
          <p:nvPr/>
        </p:nvSpPr>
        <p:spPr>
          <a:xfrm>
            <a:off x="163389" y="648370"/>
            <a:ext cx="11681607" cy="26776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table-driven approach uses a skeleton scanner for control and a set of generated tables that encode language-specific knowledge.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As shown in Figure 2.13, the compiler writer provides a set of lexical patterns, specified as regular expressions.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scanner generator then produces tables that drive the skeleton scanner.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19806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3320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3321" name="Bitmap Image" r:id="rId4" imgW="3552840" imgH="1095480" progId="Paint.Picture">
              <p:embed/>
            </p:oleObj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134B345D-1EBB-4B7E-9C4C-A8805D4CEC63}"/>
              </a:ext>
            </a:extLst>
          </p:cNvPr>
          <p:cNvSpPr/>
          <p:nvPr/>
        </p:nvSpPr>
        <p:spPr>
          <a:xfrm>
            <a:off x="1927274" y="844062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8542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701AB530-38CB-4F73-A9B3-144740A05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37077611"/>
              </p:ext>
            </p:extLst>
          </p:nvPr>
        </p:nvGraphicFramePr>
        <p:xfrm>
          <a:off x="211014" y="126609"/>
          <a:ext cx="5683349" cy="6605605"/>
        </p:xfrm>
        <a:graphic>
          <a:graphicData uri="http://schemas.openxmlformats.org/presentationml/2006/ole">
            <p:oleObj spid="_x0000_s58515" name="Bitmap Image" r:id="rId3" imgW="2181240" imgH="4543560" progId="Paint.Picture">
              <p:embed/>
            </p:oleObj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6FB7CA16-7F5F-4053-B61A-EC27763E1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65114400"/>
              </p:ext>
            </p:extLst>
          </p:nvPr>
        </p:nvGraphicFramePr>
        <p:xfrm>
          <a:off x="6510338" y="396249"/>
          <a:ext cx="3885687" cy="1151315"/>
        </p:xfrm>
        <a:graphic>
          <a:graphicData uri="http://schemas.openxmlformats.org/presentationml/2006/ole">
            <p:oleObj spid="_x0000_s58516" name="Bitmap Image" r:id="rId4" imgW="2828880" imgH="838080" progId="Paint.Picture">
              <p:embed/>
            </p:oleObj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EDD08DCA-7A0F-4713-A931-6B3F435B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76684240"/>
              </p:ext>
            </p:extLst>
          </p:nvPr>
        </p:nvGraphicFramePr>
        <p:xfrm>
          <a:off x="6768830" y="1713721"/>
          <a:ext cx="3075915" cy="2197082"/>
        </p:xfrm>
        <a:graphic>
          <a:graphicData uri="http://schemas.openxmlformats.org/presentationml/2006/ole">
            <p:oleObj spid="_x0000_s58517" name="Bitmap Image" r:id="rId5" imgW="2066760" imgH="1476360" progId="Paint.Picture">
              <p:embed/>
            </p:oleObj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E40E2719-A56B-4B5B-955C-56CE6F5E9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29991125"/>
              </p:ext>
            </p:extLst>
          </p:nvPr>
        </p:nvGraphicFramePr>
        <p:xfrm>
          <a:off x="6898079" y="3973293"/>
          <a:ext cx="2946666" cy="1337143"/>
        </p:xfrm>
        <a:graphic>
          <a:graphicData uri="http://schemas.openxmlformats.org/presentationml/2006/ole">
            <p:oleObj spid="_x0000_s58518" name="Bitmap Image" r:id="rId6" imgW="2266920" imgH="10288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72CDE5F2-FA4A-47B9-953C-1E81F0817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30757660"/>
              </p:ext>
            </p:extLst>
          </p:nvPr>
        </p:nvGraphicFramePr>
        <p:xfrm>
          <a:off x="6898079" y="5435416"/>
          <a:ext cx="3075915" cy="1303097"/>
        </p:xfrm>
        <a:graphic>
          <a:graphicData uri="http://schemas.openxmlformats.org/presentationml/2006/ole">
            <p:oleObj spid="_x0000_s58519" name="Bitmap Image" r:id="rId7" imgW="1933560" imgH="81900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23D7478-09C4-42E5-9243-FD07819D2B7E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5D52CF-37FC-46F9-8573-7EFE7C3F02B7}"/>
              </a:ext>
            </a:extLst>
          </p:cNvPr>
          <p:cNvSpPr txBox="1"/>
          <p:nvPr/>
        </p:nvSpPr>
        <p:spPr>
          <a:xfrm>
            <a:off x="6297639" y="-355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tables for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Italic"/>
              </a:rPr>
              <a:t>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[0. . . 9]</a:t>
            </a:r>
            <a:r>
              <a:rPr lang="en-US" sz="1800" b="1" i="0" u="none" strike="noStrike" baseline="30000" dirty="0">
                <a:solidFill>
                  <a:srgbClr val="FF0000"/>
                </a:solidFill>
                <a:latin typeface="Times-Roman"/>
              </a:rPr>
              <a:t>+</a:t>
            </a:r>
            <a:r>
              <a:rPr lang="en-US" sz="8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and the underlying </a:t>
            </a:r>
            <a:r>
              <a:rPr lang="en-US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6886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01C2B91F-F300-4DF8-9FC7-8F256C4FA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65527216"/>
              </p:ext>
            </p:extLst>
          </p:nvPr>
        </p:nvGraphicFramePr>
        <p:xfrm>
          <a:off x="211014" y="126609"/>
          <a:ext cx="5683349" cy="6605605"/>
        </p:xfrm>
        <a:graphic>
          <a:graphicData uri="http://schemas.openxmlformats.org/presentationml/2006/ole">
            <p:oleObj spid="_x0000_s59422" name="Bitmap Image" r:id="rId3" imgW="2181240" imgH="4543560" progId="Paint.Picture">
              <p:embed/>
            </p:oleObj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A2D955-2D87-4A04-A578-99859904D906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208B43-ADD3-452B-B08C-00FB2232BEC3}"/>
                  </a:ext>
                </a:extLst>
              </p:cNvPr>
              <p:cNvSpPr txBox="1"/>
              <p:nvPr/>
            </p:nvSpPr>
            <p:spPr>
              <a:xfrm>
                <a:off x="6093656" y="125786"/>
                <a:ext cx="5990492" cy="623247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skeleton scanner divides into </a:t>
                </a:r>
                <a:r>
                  <a:rPr lang="en-US" sz="21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four</a:t>
                </a:r>
                <a:r>
                  <a:rPr lang="en-US" sz="2100" b="0" i="0" u="none" strike="noStrike" baseline="0" dirty="0">
                    <a:latin typeface="Times-Roman"/>
                  </a:rPr>
                  <a:t> sections: </a:t>
                </a:r>
              </a:p>
              <a:p>
                <a:pPr algn="just"/>
                <a:r>
                  <a:rPr lang="en-US" sz="2100" dirty="0">
                    <a:latin typeface="Times-Roman"/>
                  </a:rPr>
                  <a:t>(1)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initialization</a:t>
                </a:r>
                <a:r>
                  <a:rPr lang="en-US" sz="2100" b="0" i="0" u="none" strike="noStrike" baseline="0" dirty="0">
                    <a:latin typeface="Times-Roman"/>
                  </a:rPr>
                  <a:t>, </a:t>
                </a: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(2) 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scanning</a:t>
                </a:r>
                <a:r>
                  <a:rPr lang="en-US" sz="2100" b="0" i="0" u="none" strike="noStrike" baseline="0" dirty="0">
                    <a:latin typeface="Times-Roman"/>
                  </a:rPr>
                  <a:t> loop that models the DFA’s behavior, </a:t>
                </a: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(3) 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roll back </a:t>
                </a:r>
                <a:r>
                  <a:rPr lang="en-US" sz="2100" b="0" i="0" u="none" strike="noStrike" baseline="0" dirty="0">
                    <a:latin typeface="Times-Roman"/>
                  </a:rPr>
                  <a:t>loop in case the </a:t>
                </a:r>
                <a:r>
                  <a:rPr lang="en-US" sz="2100" b="0" i="0" u="none" strike="noStrike" baseline="0" dirty="0">
                    <a:latin typeface="Times-RomanSC"/>
                  </a:rPr>
                  <a:t>DFA </a:t>
                </a:r>
                <a:r>
                  <a:rPr lang="en-US" sz="2100" b="0" i="0" u="none" strike="noStrike" baseline="0" dirty="0">
                    <a:latin typeface="Times-Roman"/>
                  </a:rPr>
                  <a:t>overshoots the end of the token, and </a:t>
                </a:r>
              </a:p>
              <a:p>
                <a:pPr algn="just"/>
                <a:r>
                  <a:rPr lang="en-US" sz="2100" dirty="0">
                    <a:latin typeface="Times-Roman"/>
                  </a:rPr>
                  <a:t>(4) </a:t>
                </a:r>
                <a:r>
                  <a:rPr lang="en-US" sz="2100" b="0" i="0" u="none" strike="noStrike" baseline="0" dirty="0">
                    <a:latin typeface="Times-Roman"/>
                  </a:rPr>
                  <a:t>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final section </a:t>
                </a:r>
                <a:r>
                  <a:rPr lang="en-US" sz="2100" b="0" i="0" u="none" strike="noStrike" baseline="0" dirty="0">
                    <a:latin typeface="Times-Roman"/>
                  </a:rPr>
                  <a:t>that interprets and reports the results.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scanning loop repeats the two basic actions of a scanner: read a character and simulate the </a:t>
                </a:r>
                <a:r>
                  <a:rPr lang="en-US" sz="21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DFA’s</a:t>
                </a:r>
                <a:r>
                  <a:rPr lang="en-US" sz="2100" b="0" i="0" u="none" strike="noStrike" baseline="0" dirty="0">
                    <a:latin typeface="Times-Roman"/>
                  </a:rPr>
                  <a:t> action. </a:t>
                </a:r>
              </a:p>
              <a:p>
                <a:pPr algn="just"/>
                <a:endParaRPr lang="en-US" sz="2100" b="0" i="0" u="none" strike="noStrike" baseline="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It halts when the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100" b="0" i="0" u="none" strike="noStrike" baseline="0" dirty="0">
                    <a:latin typeface="Times-RomanSC"/>
                  </a:rPr>
                  <a:t/>
                </a:r>
                <a:r>
                  <a:rPr lang="en-US" sz="2100" b="0" i="0" u="none" strike="noStrike" baseline="0" dirty="0">
                    <a:latin typeface="Times-Roman"/>
                  </a:rPr>
                  <a:t>enters the error state,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s</a:t>
                </a:r>
                <a:r>
                  <a:rPr lang="en-US" sz="2100" b="1" i="1" baseline="-25000" dirty="0">
                    <a:solidFill>
                      <a:srgbClr val="FF0000"/>
                    </a:solidFill>
                    <a:latin typeface="Times-Roman"/>
                  </a:rPr>
                  <a:t>e</a:t>
                </a:r>
                <a:r>
                  <a:rPr lang="en-US" sz="2100" b="0" i="0" u="none" strike="noStrike" baseline="0" dirty="0">
                    <a:latin typeface="Times-Roman"/>
                  </a:rPr>
                  <a:t>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Two tables, </a:t>
                </a:r>
                <a:r>
                  <a:rPr lang="en-US" sz="2100" b="1" i="1" dirty="0" err="1">
                    <a:solidFill>
                      <a:srgbClr val="FF0000"/>
                    </a:solidFill>
                    <a:latin typeface="Times-Roman"/>
                  </a:rPr>
                  <a:t>CharCat</a:t>
                </a:r>
                <a:r>
                  <a:rPr lang="en-US" sz="2100" b="0" i="0" u="none" strike="noStrike" baseline="0" dirty="0">
                    <a:latin typeface="LetterGothic-Slant_167"/>
                  </a:rPr>
                  <a:t/>
                </a:r>
                <a:r>
                  <a:rPr lang="en-US" sz="2100" b="0" i="0" u="none" strike="noStrike" baseline="0" dirty="0">
                    <a:latin typeface="Times-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100" b="0" i="0" u="none" strike="noStrike" baseline="0" dirty="0">
                    <a:latin typeface="Times-Roman"/>
                  </a:rPr>
                  <a:t>, encode all knowledge about the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100" b="0" i="0" u="none" strike="noStrike" baseline="0" dirty="0">
                    <a:latin typeface="Times-Roman"/>
                  </a:rPr>
                  <a:t>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roll back loop uses a stack of states to revert the scanner to its most recent accepting state.</a:t>
                </a:r>
                <a:endParaRPr lang="en-US" sz="2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20208B43-ADD3-452B-B08C-00FB2232B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656" y="125786"/>
                <a:ext cx="5990492" cy="6232475"/>
              </a:xfrm>
              <a:prstGeom prst="rect">
                <a:avLst/>
              </a:prstGeom>
              <a:blipFill>
                <a:blip r:embed="rId4"/>
                <a:stretch>
                  <a:fillRect l="-1118" t="-586" r="-1220" b="-781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135635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xmlns="" id="{01C2B91F-F300-4DF8-9FC7-8F256C4FA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014" y="126609"/>
          <a:ext cx="5683349" cy="6605605"/>
        </p:xfrm>
        <a:graphic>
          <a:graphicData uri="http://schemas.openxmlformats.org/presentationml/2006/ole">
            <p:oleObj spid="_x0000_s60493" name="Bitmap Image" r:id="rId3" imgW="2181240" imgH="4543560" progId="Paint.Picture">
              <p:embed/>
            </p:oleObj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A2D955-2D87-4A04-A578-99859904D906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0208B43-ADD3-452B-B08C-00FB2232BEC3}"/>
              </a:ext>
            </a:extLst>
          </p:cNvPr>
          <p:cNvSpPr txBox="1"/>
          <p:nvPr/>
        </p:nvSpPr>
        <p:spPr>
          <a:xfrm>
            <a:off x="6093656" y="125786"/>
            <a:ext cx="5990492" cy="31700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The skeleton scanner uses the variable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state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to hold the current state of the simulated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It updates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state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using a two-step, table-lookup process.</a:t>
            </a:r>
          </a:p>
          <a:p>
            <a:pPr marL="342900" indent="-342900" algn="just">
              <a:buAutoNum type="arabicParenBoth"/>
            </a:pP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First</a:t>
            </a:r>
            <a:r>
              <a:rPr lang="en-US" sz="2000" b="0" i="0" u="none" strike="noStrike" baseline="0" dirty="0">
                <a:latin typeface="Times-Roman"/>
              </a:rPr>
              <a:t>, it classifies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char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into one of a small set of categories using the </a:t>
            </a:r>
            <a:r>
              <a:rPr lang="en-US" sz="2000" b="1" i="1" dirty="0" err="1">
                <a:solidFill>
                  <a:srgbClr val="FF0000"/>
                </a:solidFill>
                <a:latin typeface="Times-Roman"/>
              </a:rPr>
              <a:t>CharCat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table.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The scanner for </a:t>
            </a:r>
            <a:r>
              <a:rPr lang="en-US" sz="2000" b="0" i="1" u="none" strike="noStrike" baseline="0" dirty="0">
                <a:latin typeface="Times-Italic"/>
              </a:rPr>
              <a:t>r </a:t>
            </a:r>
            <a:r>
              <a:rPr lang="en-US" sz="2000" b="0" i="0" u="none" strike="noStrike" baseline="0" dirty="0">
                <a:latin typeface="Times-Roman"/>
              </a:rPr>
              <a:t>[0. . . 9]+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has three categories: 	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-Italic"/>
              </a:rPr>
              <a:t>Register</a:t>
            </a:r>
            <a:r>
              <a:rPr lang="en-US" sz="2000" b="0" i="1" u="none" strike="noStrike" baseline="0" dirty="0">
                <a:latin typeface="Times-Italic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latin typeface="Times-Italic"/>
              </a:rPr>
              <a:t>Digit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002060"/>
                </a:solidFill>
                <a:latin typeface="Times-Italic"/>
              </a:rPr>
              <a:t>Other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Next</a:t>
            </a:r>
            <a:r>
              <a:rPr lang="en-US" sz="2000" b="0" i="0" u="none" strike="noStrike" baseline="0" dirty="0">
                <a:latin typeface="Times-Roman"/>
              </a:rPr>
              <a:t>, it uses the current state and the character category as indices into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transition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table</a:t>
            </a:r>
            <a:r>
              <a:rPr lang="en-US" sz="2000" b="0" i="0" u="none" strike="noStrike" baseline="0" dirty="0">
                <a:latin typeface="Times-Roman"/>
              </a:rPr>
              <a:t>, 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9AC5E721-3761-4E21-B676-81FCFA749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3424757"/>
              </p:ext>
            </p:extLst>
          </p:nvPr>
        </p:nvGraphicFramePr>
        <p:xfrm>
          <a:off x="6093656" y="3429000"/>
          <a:ext cx="3885687" cy="1151315"/>
        </p:xfrm>
        <a:graphic>
          <a:graphicData uri="http://schemas.openxmlformats.org/presentationml/2006/ole">
            <p:oleObj spid="_x0000_s60494" name="Bitmap Image" r:id="rId4" imgW="2828880" imgH="838080" progId="Paint.Picture">
              <p:embed/>
            </p:oleObj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377EA5FE-E1DA-4075-9DB4-4B1255267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49824858"/>
              </p:ext>
            </p:extLst>
          </p:nvPr>
        </p:nvGraphicFramePr>
        <p:xfrm>
          <a:off x="9116085" y="4535132"/>
          <a:ext cx="3075915" cy="2197082"/>
        </p:xfrm>
        <a:graphic>
          <a:graphicData uri="http://schemas.openxmlformats.org/presentationml/2006/ole">
            <p:oleObj spid="_x0000_s60495" name="Bitmap Image" r:id="rId5" imgW="2066760" imgH="1476360" progId="Paint.Picture">
              <p:embed/>
            </p:oleObj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A00372-7D41-421A-83CA-86ADE9B2680A}"/>
              </a:ext>
            </a:extLst>
          </p:cNvPr>
          <p:cNvSpPr txBox="1"/>
          <p:nvPr/>
        </p:nvSpPr>
        <p:spPr>
          <a:xfrm>
            <a:off x="5967266" y="4686768"/>
            <a:ext cx="3075915" cy="193899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This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two-step</a:t>
            </a:r>
            <a:r>
              <a:rPr lang="en-US" sz="2000" b="0" i="0" u="none" strike="noStrike" baseline="0" dirty="0">
                <a:latin typeface="Times-Roman"/>
              </a:rPr>
              <a:t> translation,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Roman"/>
              </a:rPr>
              <a:t>character to category</a:t>
            </a:r>
            <a:r>
              <a:rPr lang="en-US" sz="2000" b="0" i="0" u="none" strike="noStrike" baseline="0" dirty="0">
                <a:latin typeface="Times-Roman"/>
              </a:rPr>
              <a:t>, then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state and category to</a:t>
            </a:r>
          </a:p>
          <a:p>
            <a:pPr algn="just"/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new state</a:t>
            </a:r>
            <a:r>
              <a:rPr lang="en-US" sz="2000" b="0" i="0" u="none" strike="noStrike" baseline="0" dirty="0">
                <a:latin typeface="Times-Roman"/>
              </a:rPr>
              <a:t>, lets the scanner use a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compressed transition table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846063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xmlns="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28503232"/>
              </p:ext>
            </p:extLst>
          </p:nvPr>
        </p:nvGraphicFramePr>
        <p:xfrm>
          <a:off x="1603717" y="105507"/>
          <a:ext cx="6654876" cy="5020055"/>
        </p:xfrm>
        <a:graphic>
          <a:graphicData uri="http://schemas.openxmlformats.org/presentationml/2006/ole">
            <p:oleObj spid="_x0000_s62474" name="Bitmap Image" r:id="rId3" imgW="3838680" imgH="2895480" progId="Paint.Picture">
              <p:embed/>
            </p:oleObj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xmlns="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70362349"/>
              </p:ext>
            </p:extLst>
          </p:nvPr>
        </p:nvGraphicFramePr>
        <p:xfrm>
          <a:off x="2070353" y="4940386"/>
          <a:ext cx="6117900" cy="1886216"/>
        </p:xfrm>
        <a:graphic>
          <a:graphicData uri="http://schemas.openxmlformats.org/presentationml/2006/ole">
            <p:oleObj spid="_x0000_s62475" name="Bitmap Image" r:id="rId4" imgW="3552840" imgH="1095480" progId="Paint.Picture">
              <p:embed/>
            </p:oleObj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99F4CA9-9261-4BBD-9F93-C80EF7A1B537}"/>
              </a:ext>
            </a:extLst>
          </p:cNvPr>
          <p:cNvSpPr/>
          <p:nvPr/>
        </p:nvSpPr>
        <p:spPr>
          <a:xfrm>
            <a:off x="2510970" y="4291287"/>
            <a:ext cx="5521681" cy="18482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2197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906636-D8B9-4296-863B-529115C4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4" y="3079296"/>
            <a:ext cx="10515600" cy="1325563"/>
          </a:xfrm>
        </p:spPr>
        <p:txBody>
          <a:bodyPr/>
          <a:lstStyle/>
          <a:p>
            <a:r>
              <a:rPr lang="en-US" dirty="0"/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xmlns="" val="25168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F98C4F-49F2-41D7-97C6-812DF1EEAB06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A9C710-E1E6-4C04-9AE3-95B9CFD1E4C4}"/>
              </a:ext>
            </a:extLst>
          </p:cNvPr>
          <p:cNvSpPr txBox="1"/>
          <p:nvPr/>
        </p:nvSpPr>
        <p:spPr>
          <a:xfrm>
            <a:off x="337624" y="523220"/>
            <a:ext cx="11451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simplest explanation of an algorithm to recognize words is often a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character-by-character</a:t>
            </a:r>
            <a:r>
              <a:rPr lang="en-US" sz="2400" b="0" i="0" u="none" strike="noStrike" baseline="0" dirty="0">
                <a:latin typeface="Times-Roman"/>
              </a:rPr>
              <a:t> formulation.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1EB01F3-71A6-4B08-8DAB-2FD790B06F18}"/>
              </a:ext>
            </a:extLst>
          </p:cNvPr>
          <p:cNvSpPr txBox="1"/>
          <p:nvPr/>
        </p:nvSpPr>
        <p:spPr>
          <a:xfrm>
            <a:off x="280181" y="1839662"/>
            <a:ext cx="4984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code might look like the fragment shown in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Figure 2.1.                                                   </a:t>
            </a:r>
            <a:r>
              <a:rPr lang="en-US" sz="1800" b="0" i="0" u="none" strike="noStrike" baseline="0" dirty="0">
                <a:latin typeface="Times-Roman"/>
                <a:sym typeface="Wingdings" panose="05000000000000000000" pitchFamily="2" charset="2"/>
              </a:rPr>
              <a:t> 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F1F23C34-4642-487E-AA31-29C7F5FD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148497633"/>
              </p:ext>
            </p:extLst>
          </p:nvPr>
        </p:nvGraphicFramePr>
        <p:xfrm>
          <a:off x="5460094" y="1822221"/>
          <a:ext cx="6675634" cy="4790162"/>
        </p:xfrm>
        <a:graphic>
          <a:graphicData uri="http://schemas.openxmlformats.org/presentationml/2006/ole">
            <p:oleObj spid="_x0000_s11380" name="Bitmap Image" r:id="rId3" imgW="5857920" imgH="431496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B60630-CD02-43D1-A811-0CADE88DFAC2}"/>
              </a:ext>
            </a:extLst>
          </p:cNvPr>
          <p:cNvSpPr txBox="1"/>
          <p:nvPr/>
        </p:nvSpPr>
        <p:spPr>
          <a:xfrm>
            <a:off x="337624" y="2764952"/>
            <a:ext cx="4984655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code tests for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LetterGothic"/>
              </a:rPr>
              <a:t>n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followed by </a:t>
            </a:r>
            <a:r>
              <a:rPr lang="en-US" sz="2800" dirty="0">
                <a:solidFill>
                  <a:srgbClr val="FF0000"/>
                </a:solidFill>
                <a:latin typeface="LetterGothic"/>
              </a:rPr>
              <a:t>e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followed by </a:t>
            </a:r>
            <a:r>
              <a:rPr lang="en-US" sz="2800" dirty="0">
                <a:solidFill>
                  <a:srgbClr val="FF0000"/>
                </a:solidFill>
                <a:latin typeface="LetterGothic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At each step, the failure reject the string and “try something else.”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227DB6-759A-4696-972D-32252414EA21}"/>
              </a:ext>
            </a:extLst>
          </p:cNvPr>
          <p:cNvSpPr txBox="1"/>
          <p:nvPr/>
        </p:nvSpPr>
        <p:spPr>
          <a:xfrm>
            <a:off x="280181" y="4982903"/>
            <a:ext cx="512181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The code fragment performs one test per character.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R.H.S shows the simple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Roman"/>
              </a:rPr>
              <a:t>transition diagram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9BA77F7-A004-48F7-84AD-3BA72D36968C}"/>
              </a:ext>
            </a:extLst>
          </p:cNvPr>
          <p:cNvSpPr txBox="1"/>
          <p:nvPr/>
        </p:nvSpPr>
        <p:spPr>
          <a:xfrm>
            <a:off x="337624" y="1299001"/>
            <a:ext cx="7983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Consider the problem of recognizing the keyword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283676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3A1EB6-90FC-401E-A84A-EA4BC25610CD}"/>
              </a:ext>
            </a:extLst>
          </p:cNvPr>
          <p:cNvSpPr txBox="1"/>
          <p:nvPr/>
        </p:nvSpPr>
        <p:spPr>
          <a:xfrm>
            <a:off x="1375572" y="615552"/>
            <a:ext cx="10142489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transition diagram represents a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recognizer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Each circle represents an abstract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state</a:t>
            </a:r>
            <a:r>
              <a:rPr lang="en-US" sz="2000" b="0" i="0" u="none" strike="noStrike" baseline="0" dirty="0">
                <a:latin typeface="Times-Roman"/>
              </a:rPr>
              <a:t> in the computation.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Each state is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labelled</a:t>
            </a:r>
            <a:r>
              <a:rPr lang="en-US" sz="2000" b="0" i="0" u="none" strike="noStrike" baseline="0" dirty="0">
                <a:latin typeface="Times-Roman"/>
              </a:rPr>
              <a:t> for convenience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initial state, or start state, is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will always label the start state as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s0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State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s3</a:t>
            </a:r>
            <a:r>
              <a:rPr lang="en-US" sz="2000" b="0" i="0" u="none" strike="noStrike" baseline="0" dirty="0">
                <a:latin typeface="Times-Roman"/>
              </a:rPr>
              <a:t> is an accepting state; the recognizer reaches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s3</a:t>
            </a:r>
            <a:r>
              <a:rPr lang="en-US" sz="2000" b="0" i="0" u="none" strike="noStrike" baseline="0" dirty="0">
                <a:latin typeface="Times-Roman"/>
              </a:rPr>
              <a:t> only when the input is </a:t>
            </a:r>
            <a:r>
              <a:rPr lang="en-US" sz="2000" b="0" i="0" u="none" strike="noStrike" baseline="0" dirty="0"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Accepting states are drawn with double circles,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019E92E3-8A2D-447E-9873-01FFA2F3E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20220492"/>
              </p:ext>
            </p:extLst>
          </p:nvPr>
        </p:nvGraphicFramePr>
        <p:xfrm>
          <a:off x="421177" y="615552"/>
          <a:ext cx="657225" cy="3238500"/>
        </p:xfrm>
        <a:graphic>
          <a:graphicData uri="http://schemas.openxmlformats.org/presentationml/2006/ole">
            <p:oleObj spid="_x0000_s12516" name="Bitmap Image" r:id="rId3" imgW="657360" imgH="3238560" progId="Paint.Picture">
              <p:embed/>
            </p:oleObj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46F930C-32B6-40DF-8F92-34901F7409D3}"/>
              </a:ext>
            </a:extLst>
          </p:cNvPr>
          <p:cNvSpPr txBox="1"/>
          <p:nvPr/>
        </p:nvSpPr>
        <p:spPr>
          <a:xfrm>
            <a:off x="180671" y="4818609"/>
            <a:ext cx="114955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Using this same approach to build a recognizer for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would produce the following transition diagram:</a:t>
            </a:r>
            <a:endParaRPr lang="en-US" sz="20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xmlns="" id="{FE14803E-1D3B-498A-8A31-6DD7C6B91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28915824"/>
              </p:ext>
            </p:extLst>
          </p:nvPr>
        </p:nvGraphicFramePr>
        <p:xfrm>
          <a:off x="366252" y="5375726"/>
          <a:ext cx="5157826" cy="867245"/>
        </p:xfrm>
        <a:graphic>
          <a:graphicData uri="http://schemas.openxmlformats.org/presentationml/2006/ole">
            <p:oleObj spid="_x0000_s12517" name="Bitmap Image" r:id="rId4" imgW="4305240" imgH="723960" progId="Paint.Picture">
              <p:embed/>
            </p:oleObj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1EA6FB7-050F-473D-BBDD-B5C6BA11253B}"/>
              </a:ext>
            </a:extLst>
          </p:cNvPr>
          <p:cNvSpPr txBox="1"/>
          <p:nvPr/>
        </p:nvSpPr>
        <p:spPr>
          <a:xfrm>
            <a:off x="5778863" y="5328348"/>
            <a:ext cx="630528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it starts in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s0</a:t>
            </a:r>
            <a:r>
              <a:rPr lang="en-US" sz="900" b="0" i="0" u="none" strike="noStrike" baseline="0" dirty="0">
                <a:latin typeface="Times-Roman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reaches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s5</a:t>
            </a:r>
            <a:r>
              <a:rPr lang="en-US" sz="2000" b="0" i="0" u="none" strike="noStrike" baseline="0" dirty="0">
                <a:latin typeface="Times-Roman"/>
              </a:rPr>
              <a:t>, it has identified the word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corresponding code fragment would involve five nested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if-then-else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constructs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89443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1366CF-8838-45F3-B9C6-C068529F67E6}"/>
              </a:ext>
            </a:extLst>
          </p:cNvPr>
          <p:cNvSpPr txBox="1"/>
          <p:nvPr/>
        </p:nvSpPr>
        <p:spPr>
          <a:xfrm>
            <a:off x="412653" y="748157"/>
            <a:ext cx="117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To recognize multiple words, we can create multiple edges that leave a given state.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B00E07B-E78F-467C-A6AA-1FE17C6A516F}"/>
              </a:ext>
            </a:extLst>
          </p:cNvPr>
          <p:cNvSpPr txBox="1"/>
          <p:nvPr/>
        </p:nvSpPr>
        <p:spPr>
          <a:xfrm>
            <a:off x="393896" y="1342426"/>
            <a:ext cx="6161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One recognizer for both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might be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B6990481-CA2C-4E30-9298-34AE0145D7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3403898"/>
              </p:ext>
            </p:extLst>
          </p:nvPr>
        </p:nvGraphicFramePr>
        <p:xfrm>
          <a:off x="6134980" y="1209822"/>
          <a:ext cx="5122253" cy="2219178"/>
        </p:xfrm>
        <a:graphic>
          <a:graphicData uri="http://schemas.openxmlformats.org/presentationml/2006/ole">
            <p:oleObj spid="_x0000_s13538" name="Bitmap Image" r:id="rId3" imgW="3495600" imgH="1514520" progId="Paint.Picture">
              <p:embed/>
            </p:oleObj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xmlns="" id="{043C3170-4237-4941-BBE2-C1E712C58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75956238"/>
              </p:ext>
            </p:extLst>
          </p:nvPr>
        </p:nvGraphicFramePr>
        <p:xfrm>
          <a:off x="783834" y="3561604"/>
          <a:ext cx="10624331" cy="3013334"/>
        </p:xfrm>
        <a:graphic>
          <a:graphicData uri="http://schemas.openxmlformats.org/presentationml/2006/ole">
            <p:oleObj spid="_x0000_s13539" name="Bitmap Image" r:id="rId4" imgW="6515280" imgH="1847880" progId="Paint.Pictur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1491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4275</Words>
  <Application>Microsoft Office PowerPoint</Application>
  <PresentationFormat>Custom</PresentationFormat>
  <Paragraphs>495</Paragraphs>
  <Slides>64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Office Theme</vt:lpstr>
      <vt:lpstr>Bitmap 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Thank you…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Jeyakumar G (CSE)</dc:creator>
  <cp:lastModifiedBy>RAVELLA ABHINAV</cp:lastModifiedBy>
  <cp:revision>126</cp:revision>
  <dcterms:created xsi:type="dcterms:W3CDTF">2022-07-25T03:53:48Z</dcterms:created>
  <dcterms:modified xsi:type="dcterms:W3CDTF">2022-08-27T15:41:08Z</dcterms:modified>
</cp:coreProperties>
</file>